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73" r:id="rId4"/>
    <p:sldId id="277" r:id="rId5"/>
    <p:sldId id="260" r:id="rId6"/>
    <p:sldId id="261" r:id="rId7"/>
    <p:sldId id="262" r:id="rId8"/>
    <p:sldId id="264" r:id="rId9"/>
    <p:sldId id="266" r:id="rId10"/>
    <p:sldId id="268" r:id="rId11"/>
    <p:sldId id="263" r:id="rId12"/>
    <p:sldId id="258" r:id="rId13"/>
    <p:sldId id="271" r:id="rId14"/>
    <p:sldId id="269" r:id="rId15"/>
    <p:sldId id="274" r:id="rId16"/>
    <p:sldId id="267" r:id="rId17"/>
    <p:sldId id="270" r:id="rId18"/>
    <p:sldId id="265" r:id="rId19"/>
    <p:sldId id="259" r:id="rId20"/>
    <p:sldId id="275" r:id="rId21"/>
    <p:sldId id="278"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4709"/>
  </p:normalViewPr>
  <p:slideViewPr>
    <p:cSldViewPr snapToGrid="0" snapToObjects="1">
      <p:cViewPr varScale="1">
        <p:scale>
          <a:sx n="129" d="100"/>
          <a:sy n="129"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65ACC-BF8A-8F43-AE1B-8183601F1664}" type="datetimeFigureOut">
              <a:rPr lang="en-US" smtClean="0"/>
              <a:t>4/4/19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F13F9-B42C-E048-AE90-9471F00A56A9}" type="slidenum">
              <a:rPr lang="en-US" smtClean="0"/>
              <a:t>‹#›</a:t>
            </a:fld>
            <a:endParaRPr lang="en-US"/>
          </a:p>
        </p:txBody>
      </p:sp>
    </p:spTree>
    <p:extLst>
      <p:ext uri="{BB962C8B-B14F-4D97-AF65-F5344CB8AC3E}">
        <p14:creationId xmlns:p14="http://schemas.microsoft.com/office/powerpoint/2010/main" val="319807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2F13F9-B42C-E048-AE90-9471F00A56A9}" type="slidenum">
              <a:rPr lang="en-US" smtClean="0"/>
              <a:t>17</a:t>
            </a:fld>
            <a:endParaRPr lang="en-US"/>
          </a:p>
        </p:txBody>
      </p:sp>
    </p:spTree>
    <p:extLst>
      <p:ext uri="{BB962C8B-B14F-4D97-AF65-F5344CB8AC3E}">
        <p14:creationId xmlns:p14="http://schemas.microsoft.com/office/powerpoint/2010/main" val="3391258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4/4/19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4/4/19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D9FD-FCB6-EA4E-93C3-A02BA3FB3D67}"/>
              </a:ext>
            </a:extLst>
          </p:cNvPr>
          <p:cNvSpPr>
            <a:spLocks noGrp="1"/>
          </p:cNvSpPr>
          <p:nvPr>
            <p:ph type="ctrTitle"/>
          </p:nvPr>
        </p:nvSpPr>
        <p:spPr/>
        <p:txBody>
          <a:bodyPr>
            <a:normAutofit/>
          </a:bodyPr>
          <a:lstStyle/>
          <a:p>
            <a:r>
              <a:rPr lang="en-US" sz="6600" dirty="0"/>
              <a:t>EYSO</a:t>
            </a:r>
            <a:br>
              <a:rPr lang="en-US" sz="6600" dirty="0"/>
            </a:br>
            <a:r>
              <a:rPr lang="en-US" sz="6600" dirty="0"/>
              <a:t>Audition workshop 2019</a:t>
            </a:r>
          </a:p>
        </p:txBody>
      </p:sp>
      <p:sp>
        <p:nvSpPr>
          <p:cNvPr id="3" name="Subtitle 2">
            <a:extLst>
              <a:ext uri="{FF2B5EF4-FFF2-40B4-BE49-F238E27FC236}">
                <a16:creationId xmlns:a16="http://schemas.microsoft.com/office/drawing/2014/main" id="{7A2818AD-DA98-4E48-A6C8-066EFB79B97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625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6D290-9080-2B4D-9DFD-1CFDCECA5A4F}"/>
              </a:ext>
            </a:extLst>
          </p:cNvPr>
          <p:cNvSpPr>
            <a:spLocks noGrp="1"/>
          </p:cNvSpPr>
          <p:nvPr>
            <p:ph type="title"/>
          </p:nvPr>
        </p:nvSpPr>
        <p:spPr/>
        <p:txBody>
          <a:bodyPr/>
          <a:lstStyle/>
          <a:p>
            <a:r>
              <a:rPr lang="en-US" dirty="0" err="1"/>
              <a:t>Sightreading</a:t>
            </a:r>
            <a:r>
              <a:rPr lang="en-US" dirty="0"/>
              <a:t> strategies</a:t>
            </a:r>
          </a:p>
        </p:txBody>
      </p:sp>
      <p:sp>
        <p:nvSpPr>
          <p:cNvPr id="3" name="Content Placeholder 2">
            <a:extLst>
              <a:ext uri="{FF2B5EF4-FFF2-40B4-BE49-F238E27FC236}">
                <a16:creationId xmlns:a16="http://schemas.microsoft.com/office/drawing/2014/main" id="{8BDFD266-8A71-1D47-A874-7AAAD25EE9D5}"/>
              </a:ext>
            </a:extLst>
          </p:cNvPr>
          <p:cNvSpPr>
            <a:spLocks noGrp="1"/>
          </p:cNvSpPr>
          <p:nvPr>
            <p:ph sz="quarter" idx="13"/>
          </p:nvPr>
        </p:nvSpPr>
        <p:spPr>
          <a:xfrm>
            <a:off x="898646" y="1709047"/>
            <a:ext cx="10394707" cy="3311189"/>
          </a:xfrm>
        </p:spPr>
        <p:txBody>
          <a:bodyPr>
            <a:normAutofit fontScale="77500" lnSpcReduction="20000"/>
          </a:bodyPr>
          <a:lstStyle/>
          <a:p>
            <a:r>
              <a:rPr lang="en-US" sz="2600" b="1" dirty="0">
                <a:latin typeface="Gill Sans" panose="020B0502020104020203" pitchFamily="34" charset="-79"/>
                <a:cs typeface="Gill Sans" panose="020B0502020104020203" pitchFamily="34" charset="-79"/>
              </a:rPr>
              <a:t>Take about 20 seconds to look over the </a:t>
            </a:r>
            <a:r>
              <a:rPr lang="en-US" sz="2600" b="1" dirty="0" err="1">
                <a:latin typeface="Gill Sans" panose="020B0502020104020203" pitchFamily="34" charset="-79"/>
                <a:cs typeface="Gill Sans" panose="020B0502020104020203" pitchFamily="34" charset="-79"/>
              </a:rPr>
              <a:t>sightreading</a:t>
            </a:r>
            <a:r>
              <a:rPr lang="en-US" sz="2600" b="1" dirty="0">
                <a:latin typeface="Gill Sans" panose="020B0502020104020203" pitchFamily="34" charset="-79"/>
                <a:cs typeface="Gill Sans" panose="020B0502020104020203" pitchFamily="34" charset="-79"/>
              </a:rPr>
              <a:t>.</a:t>
            </a:r>
          </a:p>
          <a:p>
            <a:r>
              <a:rPr lang="en-US" sz="2600" b="1" dirty="0">
                <a:latin typeface="Gill Sans" panose="020B0502020104020203" pitchFamily="34" charset="-79"/>
                <a:cs typeface="Gill Sans" panose="020B0502020104020203" pitchFamily="34" charset="-79"/>
              </a:rPr>
              <a:t>Have a </a:t>
            </a:r>
            <a:r>
              <a:rPr lang="en-US" sz="2600" b="1" dirty="0" err="1">
                <a:latin typeface="Gill Sans" panose="020B0502020104020203" pitchFamily="34" charset="-79"/>
                <a:cs typeface="Gill Sans" panose="020B0502020104020203" pitchFamily="34" charset="-79"/>
              </a:rPr>
              <a:t>sightreading</a:t>
            </a:r>
            <a:r>
              <a:rPr lang="en-US" sz="2600" b="1" dirty="0">
                <a:latin typeface="Gill Sans" panose="020B0502020104020203" pitchFamily="34" charset="-79"/>
                <a:cs typeface="Gill Sans" panose="020B0502020104020203" pitchFamily="34" charset="-79"/>
              </a:rPr>
              <a:t> checklist.  Practice going through it.</a:t>
            </a:r>
          </a:p>
          <a:p>
            <a:r>
              <a:rPr lang="en-US" sz="3200" b="1" dirty="0">
                <a:latin typeface="Gill Sans" panose="020B0502020104020203" pitchFamily="34" charset="-79"/>
                <a:cs typeface="Gill Sans" panose="020B0502020104020203" pitchFamily="34" charset="-79"/>
              </a:rPr>
              <a:t>“STAR”</a:t>
            </a:r>
          </a:p>
          <a:p>
            <a:pPr lvl="1"/>
            <a:r>
              <a:rPr lang="en-US" sz="2800" b="1" dirty="0">
                <a:latin typeface="Gill Sans" panose="020B0502020104020203" pitchFamily="34" charset="-79"/>
                <a:cs typeface="Gill Sans" panose="020B0502020104020203" pitchFamily="34" charset="-79"/>
              </a:rPr>
              <a:t>S</a:t>
            </a:r>
            <a:r>
              <a:rPr lang="en-US" b="1" dirty="0">
                <a:latin typeface="Gill Sans" panose="020B0502020104020203" pitchFamily="34" charset="-79"/>
                <a:cs typeface="Gill Sans" panose="020B0502020104020203" pitchFamily="34" charset="-79"/>
              </a:rPr>
              <a:t>ignatures (Key &amp; Time)</a:t>
            </a:r>
          </a:p>
          <a:p>
            <a:pPr lvl="1"/>
            <a:r>
              <a:rPr lang="en-US" sz="2800" b="1" dirty="0">
                <a:latin typeface="Gill Sans" panose="020B0502020104020203" pitchFamily="34" charset="-79"/>
                <a:cs typeface="Gill Sans" panose="020B0502020104020203" pitchFamily="34" charset="-79"/>
              </a:rPr>
              <a:t>T</a:t>
            </a:r>
            <a:r>
              <a:rPr lang="en-US" b="1" dirty="0">
                <a:latin typeface="Gill Sans" panose="020B0502020104020203" pitchFamily="34" charset="-79"/>
                <a:cs typeface="Gill Sans" panose="020B0502020104020203" pitchFamily="34" charset="-79"/>
              </a:rPr>
              <a:t>empo</a:t>
            </a:r>
          </a:p>
          <a:p>
            <a:pPr lvl="1"/>
            <a:r>
              <a:rPr lang="en-US" sz="2800" b="1" dirty="0">
                <a:latin typeface="Gill Sans" panose="020B0502020104020203" pitchFamily="34" charset="-79"/>
                <a:cs typeface="Gill Sans" panose="020B0502020104020203" pitchFamily="34" charset="-79"/>
              </a:rPr>
              <a:t>A</a:t>
            </a:r>
            <a:r>
              <a:rPr lang="en-US" b="1" dirty="0">
                <a:latin typeface="Gill Sans" panose="020B0502020104020203" pitchFamily="34" charset="-79"/>
                <a:cs typeface="Gill Sans" panose="020B0502020104020203" pitchFamily="34" charset="-79"/>
              </a:rPr>
              <a:t>ccidentals</a:t>
            </a:r>
          </a:p>
          <a:p>
            <a:pPr lvl="1"/>
            <a:r>
              <a:rPr lang="en-US" sz="2800" b="1" dirty="0">
                <a:latin typeface="Gill Sans" panose="020B0502020104020203" pitchFamily="34" charset="-79"/>
                <a:cs typeface="Gill Sans" panose="020B0502020104020203" pitchFamily="34" charset="-79"/>
              </a:rPr>
              <a:t>R</a:t>
            </a:r>
            <a:r>
              <a:rPr lang="en-US" b="1" dirty="0">
                <a:latin typeface="Gill Sans" panose="020B0502020104020203" pitchFamily="34" charset="-79"/>
                <a:cs typeface="Gill Sans" panose="020B0502020104020203" pitchFamily="34" charset="-79"/>
              </a:rPr>
              <a:t>hythms (look for difficult rhythms, rests, relationships between note values, dotted rhythms, etc.</a:t>
            </a:r>
          </a:p>
        </p:txBody>
      </p:sp>
    </p:spTree>
    <p:extLst>
      <p:ext uri="{BB962C8B-B14F-4D97-AF65-F5344CB8AC3E}">
        <p14:creationId xmlns:p14="http://schemas.microsoft.com/office/powerpoint/2010/main" val="164979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1427-8447-CB4B-B1DC-42C28E30192D}"/>
              </a:ext>
            </a:extLst>
          </p:cNvPr>
          <p:cNvSpPr>
            <a:spLocks noGrp="1"/>
          </p:cNvSpPr>
          <p:nvPr>
            <p:ph type="title"/>
          </p:nvPr>
        </p:nvSpPr>
        <p:spPr/>
        <p:txBody>
          <a:bodyPr/>
          <a:lstStyle/>
          <a:p>
            <a:r>
              <a:rPr lang="en-US" dirty="0"/>
              <a:t>What you can control</a:t>
            </a:r>
          </a:p>
        </p:txBody>
      </p:sp>
      <p:sp>
        <p:nvSpPr>
          <p:cNvPr id="3" name="Content Placeholder 2">
            <a:extLst>
              <a:ext uri="{FF2B5EF4-FFF2-40B4-BE49-F238E27FC236}">
                <a16:creationId xmlns:a16="http://schemas.microsoft.com/office/drawing/2014/main" id="{D0F77AA2-60FB-5E48-9629-54D958B779DE}"/>
              </a:ext>
            </a:extLst>
          </p:cNvPr>
          <p:cNvSpPr>
            <a:spLocks noGrp="1"/>
          </p:cNvSpPr>
          <p:nvPr>
            <p:ph sz="quarter" idx="13"/>
          </p:nvPr>
        </p:nvSpPr>
        <p:spPr>
          <a:xfrm>
            <a:off x="685801" y="1048984"/>
            <a:ext cx="10394707" cy="3311189"/>
          </a:xfrm>
        </p:spPr>
        <p:txBody>
          <a:bodyPr/>
          <a:lstStyle/>
          <a:p>
            <a:r>
              <a:rPr lang="en-US" b="1" dirty="0">
                <a:latin typeface="Gill Sans" panose="020B0502020104020203" pitchFamily="34" charset="-79"/>
                <a:cs typeface="Gill Sans" panose="020B0502020104020203" pitchFamily="34" charset="-79"/>
              </a:rPr>
              <a:t>Everything (except the </a:t>
            </a:r>
            <a:r>
              <a:rPr lang="en-US" b="1" dirty="0" err="1">
                <a:latin typeface="Gill Sans" panose="020B0502020104020203" pitchFamily="34" charset="-79"/>
                <a:cs typeface="Gill Sans" panose="020B0502020104020203" pitchFamily="34" charset="-79"/>
              </a:rPr>
              <a:t>sightreading</a:t>
            </a:r>
            <a:r>
              <a:rPr lang="en-US" b="1" dirty="0">
                <a:latin typeface="Gill Sans" panose="020B0502020104020203" pitchFamily="34" charset="-79"/>
                <a:cs typeface="Gill Sans" panose="020B0502020104020203" pitchFamily="34" charset="-79"/>
              </a:rPr>
              <a:t> example)</a:t>
            </a:r>
          </a:p>
          <a:p>
            <a:r>
              <a:rPr lang="en-US" b="1" dirty="0">
                <a:latin typeface="Gill Sans" panose="020B0502020104020203" pitchFamily="34" charset="-79"/>
                <a:cs typeface="Gill Sans" panose="020B0502020104020203" pitchFamily="34" charset="-79"/>
              </a:rPr>
              <a:t>Think about it: there will be no surprises in your audition, if you prepare thoughtfully, patiently, (and early).</a:t>
            </a:r>
          </a:p>
          <a:p>
            <a:r>
              <a:rPr lang="en-US" b="1" dirty="0">
                <a:latin typeface="Gill Sans" panose="020B0502020104020203" pitchFamily="34" charset="-79"/>
                <a:cs typeface="Gill Sans" panose="020B0502020104020203" pitchFamily="34" charset="-79"/>
              </a:rPr>
              <a:t>It’s really about putting in the time.  </a:t>
            </a:r>
          </a:p>
        </p:txBody>
      </p:sp>
    </p:spTree>
    <p:extLst>
      <p:ext uri="{BB962C8B-B14F-4D97-AF65-F5344CB8AC3E}">
        <p14:creationId xmlns:p14="http://schemas.microsoft.com/office/powerpoint/2010/main" val="38594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D48B-09A3-CE40-96CC-D117CADBAA2E}"/>
              </a:ext>
            </a:extLst>
          </p:cNvPr>
          <p:cNvSpPr>
            <a:spLocks noGrp="1"/>
          </p:cNvSpPr>
          <p:nvPr>
            <p:ph type="title"/>
          </p:nvPr>
        </p:nvSpPr>
        <p:spPr/>
        <p:txBody>
          <a:bodyPr>
            <a:normAutofit fontScale="90000"/>
          </a:bodyPr>
          <a:lstStyle/>
          <a:p>
            <a:r>
              <a:rPr lang="en-US" dirty="0"/>
              <a:t>HOW TO </a:t>
            </a:r>
            <a:r>
              <a:rPr lang="en-US" dirty="0" err="1"/>
              <a:t>PREpare</a:t>
            </a:r>
            <a:r>
              <a:rPr lang="en-US" dirty="0"/>
              <a:t> 						1</a:t>
            </a:r>
          </a:p>
        </p:txBody>
      </p:sp>
      <p:sp>
        <p:nvSpPr>
          <p:cNvPr id="3" name="Content Placeholder 2">
            <a:extLst>
              <a:ext uri="{FF2B5EF4-FFF2-40B4-BE49-F238E27FC236}">
                <a16:creationId xmlns:a16="http://schemas.microsoft.com/office/drawing/2014/main" id="{73813970-69D5-E241-8BC9-E52B0AD938B9}"/>
              </a:ext>
            </a:extLst>
          </p:cNvPr>
          <p:cNvSpPr>
            <a:spLocks noGrp="1"/>
          </p:cNvSpPr>
          <p:nvPr>
            <p:ph sz="quarter" idx="13"/>
          </p:nvPr>
        </p:nvSpPr>
        <p:spPr>
          <a:xfrm>
            <a:off x="685801" y="1261782"/>
            <a:ext cx="10394707" cy="3311189"/>
          </a:xfrm>
        </p:spPr>
        <p:txBody>
          <a:bodyPr>
            <a:normAutofit fontScale="62500" lnSpcReduction="20000"/>
          </a:bodyPr>
          <a:lstStyle/>
          <a:p>
            <a:pPr marL="0" indent="0">
              <a:buNone/>
            </a:pPr>
            <a:endParaRPr lang="en-US" b="1" dirty="0">
              <a:latin typeface="Gill Sans" panose="020B0502020104020203" pitchFamily="34" charset="-79"/>
              <a:cs typeface="Gill Sans" panose="020B0502020104020203" pitchFamily="34" charset="-79"/>
            </a:endParaRPr>
          </a:p>
          <a:p>
            <a:r>
              <a:rPr lang="en-US" b="1" dirty="0">
                <a:latin typeface="Gill Sans" panose="020B0502020104020203" pitchFamily="34" charset="-79"/>
                <a:cs typeface="Gill Sans" panose="020B0502020104020203" pitchFamily="34" charset="-79"/>
              </a:rPr>
              <a:t>Start earlier than you think.</a:t>
            </a:r>
          </a:p>
          <a:p>
            <a:r>
              <a:rPr lang="en-US" b="1" dirty="0">
                <a:latin typeface="Gill Sans" panose="020B0502020104020203" pitchFamily="34" charset="-79"/>
                <a:cs typeface="Gill Sans" panose="020B0502020104020203" pitchFamily="34" charset="-79"/>
              </a:rPr>
              <a:t>The way you practice matters</a:t>
            </a:r>
          </a:p>
          <a:p>
            <a:pPr lvl="1"/>
            <a:r>
              <a:rPr lang="en-US" b="1" dirty="0">
                <a:latin typeface="Gill Sans" panose="020B0502020104020203" pitchFamily="34" charset="-79"/>
                <a:cs typeface="Gill Sans" panose="020B0502020104020203" pitchFamily="34" charset="-79"/>
              </a:rPr>
              <a:t>If you feel like you’re not progressing, it’s all about practice.</a:t>
            </a:r>
          </a:p>
          <a:p>
            <a:pPr lvl="1"/>
            <a:r>
              <a:rPr lang="en-US" b="1" dirty="0">
                <a:latin typeface="Gill Sans" panose="020B0502020104020203" pitchFamily="34" charset="-79"/>
                <a:cs typeface="Gill Sans" panose="020B0502020104020203" pitchFamily="34" charset="-79"/>
              </a:rPr>
              <a:t>Ask your teacher “How should I practice this section?”</a:t>
            </a:r>
          </a:p>
          <a:p>
            <a:pPr lvl="1"/>
            <a:r>
              <a:rPr lang="en-US" b="1" dirty="0">
                <a:latin typeface="Gill Sans" panose="020B0502020104020203" pitchFamily="34" charset="-79"/>
                <a:cs typeface="Gill Sans" panose="020B0502020104020203" pitchFamily="34" charset="-79"/>
              </a:rPr>
              <a:t>Work every day, even just a little.  Don’t’ try to cram.  </a:t>
            </a:r>
          </a:p>
          <a:p>
            <a:r>
              <a:rPr lang="en-US" b="1" dirty="0">
                <a:latin typeface="Gill Sans" panose="020B0502020104020203" pitchFamily="34" charset="-79"/>
                <a:cs typeface="Gill Sans" panose="020B0502020104020203" pitchFamily="34" charset="-79"/>
              </a:rPr>
              <a:t>Work for “good reps”.  If you can only play a passage well 70% of the time, the odds are against you that you’ll play it well in the audition.  You must be playing more “good reps” than “bad Reps” by the time of the audition.</a:t>
            </a:r>
          </a:p>
          <a:p>
            <a:r>
              <a:rPr lang="en-US" b="1" dirty="0">
                <a:latin typeface="Gill Sans" panose="020B0502020104020203" pitchFamily="34" charset="-79"/>
                <a:cs typeface="Gill Sans" panose="020B0502020104020203" pitchFamily="34" charset="-79"/>
              </a:rPr>
              <a:t>Set goals &amp; dates for yourself</a:t>
            </a:r>
          </a:p>
          <a:p>
            <a:pPr lvl="1"/>
            <a:r>
              <a:rPr lang="en-US" b="1" dirty="0">
                <a:latin typeface="Gill Sans" panose="020B0502020104020203" pitchFamily="34" charset="-79"/>
                <a:cs typeface="Gill Sans" panose="020B0502020104020203" pitchFamily="34" charset="-79"/>
              </a:rPr>
              <a:t>“By this date I will know ___ scales.”</a:t>
            </a:r>
          </a:p>
          <a:p>
            <a:pPr lvl="1"/>
            <a:r>
              <a:rPr lang="en-US" b="1" dirty="0">
                <a:latin typeface="Gill Sans" panose="020B0502020104020203" pitchFamily="34" charset="-79"/>
                <a:cs typeface="Gill Sans" panose="020B0502020104020203" pitchFamily="34" charset="-79"/>
              </a:rPr>
              <a:t>”By this day, I will have my solo memorized.”</a:t>
            </a:r>
          </a:p>
        </p:txBody>
      </p:sp>
    </p:spTree>
    <p:extLst>
      <p:ext uri="{BB962C8B-B14F-4D97-AF65-F5344CB8AC3E}">
        <p14:creationId xmlns:p14="http://schemas.microsoft.com/office/powerpoint/2010/main" val="160728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97C9-2569-284D-91A5-5806711CD5E3}"/>
              </a:ext>
            </a:extLst>
          </p:cNvPr>
          <p:cNvSpPr>
            <a:spLocks noGrp="1"/>
          </p:cNvSpPr>
          <p:nvPr>
            <p:ph type="title"/>
          </p:nvPr>
        </p:nvSpPr>
        <p:spPr/>
        <p:txBody>
          <a:bodyPr/>
          <a:lstStyle/>
          <a:p>
            <a:r>
              <a:rPr lang="en-US" dirty="0"/>
              <a:t>HOW TO PREPARE  					2</a:t>
            </a:r>
          </a:p>
        </p:txBody>
      </p:sp>
      <p:sp>
        <p:nvSpPr>
          <p:cNvPr id="3" name="Content Placeholder 2">
            <a:extLst>
              <a:ext uri="{FF2B5EF4-FFF2-40B4-BE49-F238E27FC236}">
                <a16:creationId xmlns:a16="http://schemas.microsoft.com/office/drawing/2014/main" id="{4C76275B-7D08-CC4C-8158-9BF200927E1E}"/>
              </a:ext>
            </a:extLst>
          </p:cNvPr>
          <p:cNvSpPr>
            <a:spLocks noGrp="1"/>
          </p:cNvSpPr>
          <p:nvPr>
            <p:ph sz="quarter" idx="13"/>
          </p:nvPr>
        </p:nvSpPr>
        <p:spPr>
          <a:xfrm>
            <a:off x="685801" y="1037534"/>
            <a:ext cx="10394707" cy="3311189"/>
          </a:xfrm>
        </p:spPr>
        <p:txBody>
          <a:bodyPr>
            <a:normAutofit/>
          </a:bodyPr>
          <a:lstStyle/>
          <a:p>
            <a:r>
              <a:rPr lang="en-US" b="1" dirty="0">
                <a:latin typeface="Gill Sans" panose="020B0502020104020203" pitchFamily="34" charset="-79"/>
                <a:cs typeface="Gill Sans" panose="020B0502020104020203" pitchFamily="34" charset="-79"/>
              </a:rPr>
              <a:t>Practice slower.</a:t>
            </a:r>
          </a:p>
          <a:p>
            <a:r>
              <a:rPr lang="en-US" b="1" dirty="0">
                <a:latin typeface="Gill Sans" panose="020B0502020104020203" pitchFamily="34" charset="-79"/>
                <a:cs typeface="Gill Sans" panose="020B0502020104020203" pitchFamily="34" charset="-79"/>
              </a:rPr>
              <a:t>Chunk.</a:t>
            </a:r>
          </a:p>
          <a:p>
            <a:r>
              <a:rPr lang="en-US" b="1" dirty="0">
                <a:latin typeface="Gill Sans" panose="020B0502020104020203" pitchFamily="34" charset="-79"/>
                <a:cs typeface="Gill Sans" panose="020B0502020104020203" pitchFamily="34" charset="-79"/>
              </a:rPr>
              <a:t>Notice details.  Study every measure of your piece.</a:t>
            </a:r>
          </a:p>
          <a:p>
            <a:r>
              <a:rPr lang="en-US" b="1" dirty="0">
                <a:latin typeface="Gill Sans" panose="020B0502020104020203" pitchFamily="34" charset="-79"/>
                <a:cs typeface="Gill Sans" panose="020B0502020104020203" pitchFamily="34" charset="-79"/>
              </a:rPr>
              <a:t>Practice </a:t>
            </a:r>
            <a:r>
              <a:rPr lang="en-US" b="1" dirty="0" err="1">
                <a:latin typeface="Gill Sans" panose="020B0502020104020203" pitchFamily="34" charset="-79"/>
                <a:cs typeface="Gill Sans" panose="020B0502020104020203" pitchFamily="34" charset="-79"/>
              </a:rPr>
              <a:t>sightreading</a:t>
            </a:r>
            <a:r>
              <a:rPr lang="en-US" b="1" dirty="0">
                <a:latin typeface="Gill Sans" panose="020B0502020104020203" pitchFamily="34" charset="-79"/>
                <a:cs typeface="Gill Sans" panose="020B0502020104020203" pitchFamily="34" charset="-79"/>
              </a:rPr>
              <a:t>. Focus on rhythm.</a:t>
            </a:r>
          </a:p>
        </p:txBody>
      </p:sp>
    </p:spTree>
    <p:extLst>
      <p:ext uri="{BB962C8B-B14F-4D97-AF65-F5344CB8AC3E}">
        <p14:creationId xmlns:p14="http://schemas.microsoft.com/office/powerpoint/2010/main" val="340200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97C9-2569-284D-91A5-5806711CD5E3}"/>
              </a:ext>
            </a:extLst>
          </p:cNvPr>
          <p:cNvSpPr>
            <a:spLocks noGrp="1"/>
          </p:cNvSpPr>
          <p:nvPr>
            <p:ph type="title"/>
          </p:nvPr>
        </p:nvSpPr>
        <p:spPr/>
        <p:txBody>
          <a:bodyPr/>
          <a:lstStyle/>
          <a:p>
            <a:r>
              <a:rPr lang="en-US" dirty="0"/>
              <a:t>HOW TO PREPARE 					3</a:t>
            </a:r>
          </a:p>
        </p:txBody>
      </p:sp>
      <p:sp>
        <p:nvSpPr>
          <p:cNvPr id="3" name="Content Placeholder 2">
            <a:extLst>
              <a:ext uri="{FF2B5EF4-FFF2-40B4-BE49-F238E27FC236}">
                <a16:creationId xmlns:a16="http://schemas.microsoft.com/office/drawing/2014/main" id="{4C76275B-7D08-CC4C-8158-9BF200927E1E}"/>
              </a:ext>
            </a:extLst>
          </p:cNvPr>
          <p:cNvSpPr>
            <a:spLocks noGrp="1"/>
          </p:cNvSpPr>
          <p:nvPr>
            <p:ph sz="quarter" idx="13"/>
          </p:nvPr>
        </p:nvSpPr>
        <p:spPr>
          <a:xfrm>
            <a:off x="685801" y="1709047"/>
            <a:ext cx="10394707" cy="3311189"/>
          </a:xfrm>
        </p:spPr>
        <p:txBody>
          <a:bodyPr>
            <a:normAutofit fontScale="92500" lnSpcReduction="20000"/>
          </a:bodyPr>
          <a:lstStyle/>
          <a:p>
            <a:r>
              <a:rPr lang="en-US" b="1" dirty="0">
                <a:latin typeface="Gill Sans" panose="020B0502020104020203" pitchFamily="34" charset="-79"/>
                <a:cs typeface="Gill Sans" panose="020B0502020104020203" pitchFamily="34" charset="-79"/>
              </a:rPr>
              <a:t>Record yourself (use a cell phone)</a:t>
            </a:r>
          </a:p>
          <a:p>
            <a:pPr lvl="1"/>
            <a:r>
              <a:rPr lang="en-US" b="1" dirty="0">
                <a:latin typeface="Gill Sans" panose="020B0502020104020203" pitchFamily="34" charset="-79"/>
                <a:cs typeface="Gill Sans" panose="020B0502020104020203" pitchFamily="34" charset="-79"/>
              </a:rPr>
              <a:t>The more you do it, the easier it becomes</a:t>
            </a:r>
          </a:p>
          <a:p>
            <a:pPr lvl="1"/>
            <a:r>
              <a:rPr lang="en-US" b="1" dirty="0">
                <a:latin typeface="Gill Sans" panose="020B0502020104020203" pitchFamily="34" charset="-79"/>
                <a:cs typeface="Gill Sans" panose="020B0502020104020203" pitchFamily="34" charset="-79"/>
              </a:rPr>
              <a:t>Really listen closely to what you hear</a:t>
            </a:r>
          </a:p>
          <a:p>
            <a:pPr lvl="1"/>
            <a:r>
              <a:rPr lang="en-US" b="1" dirty="0">
                <a:latin typeface="Gill Sans" panose="020B0502020104020203" pitchFamily="34" charset="-79"/>
                <a:cs typeface="Gill Sans" panose="020B0502020104020203" pitchFamily="34" charset="-79"/>
              </a:rPr>
              <a:t>Stay positive.  Notice what’s getting better!</a:t>
            </a:r>
          </a:p>
          <a:p>
            <a:r>
              <a:rPr lang="en-US" b="1" dirty="0">
                <a:latin typeface="Gill Sans" panose="020B0502020104020203" pitchFamily="34" charset="-79"/>
                <a:cs typeface="Gill Sans" panose="020B0502020104020203" pitchFamily="34" charset="-79"/>
              </a:rPr>
              <a:t>Play some ”practice auditions”</a:t>
            </a:r>
          </a:p>
          <a:p>
            <a:pPr lvl="1"/>
            <a:r>
              <a:rPr lang="en-US" b="1" dirty="0">
                <a:latin typeface="Gill Sans" panose="020B0502020104020203" pitchFamily="34" charset="-79"/>
                <a:cs typeface="Gill Sans" panose="020B0502020104020203" pitchFamily="34" charset="-79"/>
              </a:rPr>
              <a:t>Most students have little experience “playing while nervous”.  It just takes practice.  Play for your family, a friend, your Dog.</a:t>
            </a:r>
          </a:p>
          <a:p>
            <a:pPr lvl="1"/>
            <a:r>
              <a:rPr lang="en-US" b="1" dirty="0">
                <a:latin typeface="Gill Sans" panose="020B0502020104020203" pitchFamily="34" charset="-79"/>
                <a:cs typeface="Gill Sans" panose="020B0502020104020203" pitchFamily="34" charset="-79"/>
              </a:rPr>
              <a:t>Actually practice the entire audition, step by step, including walking into the room, smiling at the judge, announcing your piece, etc.</a:t>
            </a:r>
          </a:p>
        </p:txBody>
      </p:sp>
    </p:spTree>
    <p:extLst>
      <p:ext uri="{BB962C8B-B14F-4D97-AF65-F5344CB8AC3E}">
        <p14:creationId xmlns:p14="http://schemas.microsoft.com/office/powerpoint/2010/main" val="84647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97C9-2569-284D-91A5-5806711CD5E3}"/>
              </a:ext>
            </a:extLst>
          </p:cNvPr>
          <p:cNvSpPr>
            <a:spLocks noGrp="1"/>
          </p:cNvSpPr>
          <p:nvPr>
            <p:ph type="title"/>
          </p:nvPr>
        </p:nvSpPr>
        <p:spPr/>
        <p:txBody>
          <a:bodyPr/>
          <a:lstStyle/>
          <a:p>
            <a:r>
              <a:rPr lang="en-US" dirty="0"/>
              <a:t>HOW TO PREPARE  					4</a:t>
            </a:r>
          </a:p>
        </p:txBody>
      </p:sp>
      <p:sp>
        <p:nvSpPr>
          <p:cNvPr id="3" name="Content Placeholder 2">
            <a:extLst>
              <a:ext uri="{FF2B5EF4-FFF2-40B4-BE49-F238E27FC236}">
                <a16:creationId xmlns:a16="http://schemas.microsoft.com/office/drawing/2014/main" id="{4C76275B-7D08-CC4C-8158-9BF200927E1E}"/>
              </a:ext>
            </a:extLst>
          </p:cNvPr>
          <p:cNvSpPr>
            <a:spLocks noGrp="1"/>
          </p:cNvSpPr>
          <p:nvPr>
            <p:ph sz="quarter" idx="13"/>
          </p:nvPr>
        </p:nvSpPr>
        <p:spPr>
          <a:xfrm>
            <a:off x="687976" y="2251972"/>
            <a:ext cx="10394707" cy="3311189"/>
          </a:xfrm>
        </p:spPr>
        <p:txBody>
          <a:bodyPr>
            <a:normAutofit/>
          </a:bodyPr>
          <a:lstStyle/>
          <a:p>
            <a:r>
              <a:rPr lang="en-US" b="1" dirty="0">
                <a:latin typeface="Gill Sans" panose="020B0502020104020203" pitchFamily="34" charset="-79"/>
                <a:cs typeface="Gill Sans" panose="020B0502020104020203" pitchFamily="34" charset="-79"/>
              </a:rPr>
              <a:t>Mentally walk through your audition, ahead of time.  </a:t>
            </a:r>
          </a:p>
          <a:p>
            <a:pPr lvl="1"/>
            <a:r>
              <a:rPr lang="en-US" b="1" dirty="0">
                <a:latin typeface="Gill Sans" panose="020B0502020104020203" pitchFamily="34" charset="-79"/>
                <a:cs typeface="Gill Sans" panose="020B0502020104020203" pitchFamily="34" charset="-79"/>
              </a:rPr>
              <a:t>Picture yourself walking in.  </a:t>
            </a:r>
          </a:p>
          <a:p>
            <a:pPr lvl="1"/>
            <a:r>
              <a:rPr lang="en-US" b="1" dirty="0">
                <a:latin typeface="Gill Sans" panose="020B0502020104020203" pitchFamily="34" charset="-79"/>
                <a:cs typeface="Gill Sans" panose="020B0502020104020203" pitchFamily="34" charset="-79"/>
              </a:rPr>
              <a:t>Will you say hello?</a:t>
            </a:r>
          </a:p>
          <a:p>
            <a:pPr lvl="1"/>
            <a:r>
              <a:rPr lang="en-US" b="1" dirty="0">
                <a:latin typeface="Gill Sans" panose="020B0502020104020203" pitchFamily="34" charset="-79"/>
                <a:cs typeface="Gill Sans" panose="020B0502020104020203" pitchFamily="34" charset="-79"/>
              </a:rPr>
              <a:t>Will you check your tuning?</a:t>
            </a:r>
          </a:p>
          <a:p>
            <a:pPr lvl="1"/>
            <a:r>
              <a:rPr lang="en-US" b="1" dirty="0">
                <a:latin typeface="Gill Sans" panose="020B0502020104020203" pitchFamily="34" charset="-79"/>
                <a:cs typeface="Gill Sans" panose="020B0502020104020203" pitchFamily="34" charset="-79"/>
              </a:rPr>
              <a:t>Imagine setting up: will you sit or stand?</a:t>
            </a:r>
          </a:p>
          <a:p>
            <a:pPr lvl="1"/>
            <a:r>
              <a:rPr lang="en-US" b="1" dirty="0">
                <a:latin typeface="Gill Sans" panose="020B0502020104020203" pitchFamily="34" charset="-79"/>
                <a:cs typeface="Gill Sans" panose="020B0502020104020203" pitchFamily="34" charset="-79"/>
              </a:rPr>
              <a:t>Imagine what order you’ll have your music in</a:t>
            </a:r>
          </a:p>
          <a:p>
            <a:pPr lvl="1"/>
            <a:r>
              <a:rPr lang="en-US" b="1" dirty="0">
                <a:latin typeface="Gill Sans" panose="020B0502020104020203" pitchFamily="34" charset="-79"/>
                <a:cs typeface="Gill Sans" panose="020B0502020104020203" pitchFamily="34" charset="-79"/>
              </a:rPr>
              <a:t>If the judge says, ‘what scale would you like to start with?”, do you have an answer prepared?</a:t>
            </a:r>
          </a:p>
          <a:p>
            <a:pPr lvl="1"/>
            <a:endParaRPr lang="en-US" b="1" dirty="0">
              <a:latin typeface="Gill Sans" panose="020B0502020104020203" pitchFamily="34" charset="-79"/>
              <a:cs typeface="Gill Sans" panose="020B0502020104020203" pitchFamily="34" charset="-79"/>
            </a:endParaRPr>
          </a:p>
          <a:p>
            <a:endParaRPr lang="en-US" b="1" dirty="0">
              <a:latin typeface="Gill Sans" panose="020B0502020104020203" pitchFamily="34" charset="-79"/>
              <a:cs typeface="Gill Sans" panose="020B0502020104020203" pitchFamily="34" charset="-79"/>
            </a:endParaRPr>
          </a:p>
          <a:p>
            <a:pPr lvl="1"/>
            <a:endParaRPr lang="en-US" b="1"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236989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3739-3D7B-3B41-B75C-2ABE702C0E7E}"/>
              </a:ext>
            </a:extLst>
          </p:cNvPr>
          <p:cNvSpPr>
            <a:spLocks noGrp="1"/>
          </p:cNvSpPr>
          <p:nvPr>
            <p:ph type="title"/>
          </p:nvPr>
        </p:nvSpPr>
        <p:spPr/>
        <p:txBody>
          <a:bodyPr/>
          <a:lstStyle/>
          <a:p>
            <a:r>
              <a:rPr lang="en-US" dirty="0"/>
              <a:t>The day of your audition</a:t>
            </a:r>
          </a:p>
        </p:txBody>
      </p:sp>
      <p:sp>
        <p:nvSpPr>
          <p:cNvPr id="3" name="Content Placeholder 2">
            <a:extLst>
              <a:ext uri="{FF2B5EF4-FFF2-40B4-BE49-F238E27FC236}">
                <a16:creationId xmlns:a16="http://schemas.microsoft.com/office/drawing/2014/main" id="{71BB80EE-E2AC-8B42-80A5-920D1D42A95D}"/>
              </a:ext>
            </a:extLst>
          </p:cNvPr>
          <p:cNvSpPr>
            <a:spLocks noGrp="1"/>
          </p:cNvSpPr>
          <p:nvPr>
            <p:ph sz="quarter" idx="13"/>
          </p:nvPr>
        </p:nvSpPr>
        <p:spPr>
          <a:xfrm>
            <a:off x="685801" y="1709047"/>
            <a:ext cx="10394707" cy="3311189"/>
          </a:xfrm>
        </p:spPr>
        <p:txBody>
          <a:bodyPr>
            <a:normAutofit fontScale="85000" lnSpcReduction="20000"/>
          </a:bodyPr>
          <a:lstStyle/>
          <a:p>
            <a:r>
              <a:rPr lang="en-US" b="1" dirty="0">
                <a:latin typeface="Gill Sans" panose="020B0502020104020203" pitchFamily="34" charset="-79"/>
                <a:cs typeface="Gill Sans" panose="020B0502020104020203" pitchFamily="34" charset="-79"/>
              </a:rPr>
              <a:t>Get a good night’s sleep.</a:t>
            </a:r>
          </a:p>
          <a:p>
            <a:r>
              <a:rPr lang="en-US" b="1" dirty="0">
                <a:latin typeface="Gill Sans" panose="020B0502020104020203" pitchFamily="34" charset="-79"/>
                <a:cs typeface="Gill Sans" panose="020B0502020104020203" pitchFamily="34" charset="-79"/>
              </a:rPr>
              <a:t>Consider your “presentation”</a:t>
            </a:r>
          </a:p>
          <a:p>
            <a:pPr lvl="1"/>
            <a:r>
              <a:rPr lang="en-US" b="1" dirty="0">
                <a:latin typeface="Gill Sans" panose="020B0502020104020203" pitchFamily="34" charset="-79"/>
                <a:cs typeface="Gill Sans" panose="020B0502020104020203" pitchFamily="34" charset="-79"/>
              </a:rPr>
              <a:t>This matters, not just for the judges but for you.</a:t>
            </a:r>
          </a:p>
          <a:p>
            <a:pPr lvl="1"/>
            <a:r>
              <a:rPr lang="en-US" b="1" dirty="0">
                <a:latin typeface="Gill Sans" panose="020B0502020104020203" pitchFamily="34" charset="-79"/>
                <a:cs typeface="Gill Sans" panose="020B0502020104020203" pitchFamily="34" charset="-79"/>
              </a:rPr>
              <a:t>Dress up, but be comfortable </a:t>
            </a:r>
          </a:p>
          <a:p>
            <a:pPr lvl="1"/>
            <a:r>
              <a:rPr lang="en-US" b="1" dirty="0">
                <a:latin typeface="Gill Sans" panose="020B0502020104020203" pitchFamily="34" charset="-79"/>
                <a:cs typeface="Gill Sans" panose="020B0502020104020203" pitchFamily="34" charset="-79"/>
              </a:rPr>
              <a:t>Avoid clothes that make it harder to play (short dresses, bare shoulders, high heels)</a:t>
            </a:r>
          </a:p>
          <a:p>
            <a:pPr lvl="1"/>
            <a:r>
              <a:rPr lang="en-US" b="1" dirty="0">
                <a:latin typeface="Gill Sans" panose="020B0502020104020203" pitchFamily="34" charset="-79"/>
                <a:cs typeface="Gill Sans" panose="020B0502020104020203" pitchFamily="34" charset="-79"/>
              </a:rPr>
              <a:t>This is not a day to try new clothes or shoes.</a:t>
            </a:r>
          </a:p>
          <a:p>
            <a:pPr lvl="1"/>
            <a:r>
              <a:rPr lang="en-US" b="1" dirty="0">
                <a:latin typeface="Gill Sans" panose="020B0502020104020203" pitchFamily="34" charset="-79"/>
                <a:cs typeface="Gill Sans" panose="020B0502020104020203" pitchFamily="34" charset="-79"/>
              </a:rPr>
              <a:t>Dark trousers, dress shirts, longer dresses and skirts</a:t>
            </a:r>
          </a:p>
          <a:p>
            <a:r>
              <a:rPr lang="en-US" b="1" dirty="0">
                <a:latin typeface="Gill Sans" panose="020B0502020104020203" pitchFamily="34" charset="-79"/>
                <a:cs typeface="Gill Sans" panose="020B0502020104020203" pitchFamily="34" charset="-79"/>
              </a:rPr>
              <a:t>Arrive in plenty of time to check in &amp; warm up (20-30 minutes).</a:t>
            </a:r>
          </a:p>
          <a:p>
            <a:r>
              <a:rPr lang="en-US" b="1" dirty="0">
                <a:latin typeface="Gill Sans" panose="020B0502020104020203" pitchFamily="34" charset="-79"/>
                <a:cs typeface="Gill Sans" panose="020B0502020104020203" pitchFamily="34" charset="-79"/>
              </a:rPr>
              <a:t>Check your tuning (or ask a judge to help you).</a:t>
            </a:r>
          </a:p>
          <a:p>
            <a:endParaRPr lang="en-US" dirty="0"/>
          </a:p>
        </p:txBody>
      </p:sp>
    </p:spTree>
    <p:extLst>
      <p:ext uri="{BB962C8B-B14F-4D97-AF65-F5344CB8AC3E}">
        <p14:creationId xmlns:p14="http://schemas.microsoft.com/office/powerpoint/2010/main" val="185476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3739-3D7B-3B41-B75C-2ABE702C0E7E}"/>
              </a:ext>
            </a:extLst>
          </p:cNvPr>
          <p:cNvSpPr>
            <a:spLocks noGrp="1"/>
          </p:cNvSpPr>
          <p:nvPr>
            <p:ph type="title"/>
          </p:nvPr>
        </p:nvSpPr>
        <p:spPr/>
        <p:txBody>
          <a:bodyPr/>
          <a:lstStyle/>
          <a:p>
            <a:r>
              <a:rPr lang="en-US" dirty="0"/>
              <a:t>In the audition</a:t>
            </a:r>
          </a:p>
        </p:txBody>
      </p:sp>
      <p:sp>
        <p:nvSpPr>
          <p:cNvPr id="3" name="Content Placeholder 2">
            <a:extLst>
              <a:ext uri="{FF2B5EF4-FFF2-40B4-BE49-F238E27FC236}">
                <a16:creationId xmlns:a16="http://schemas.microsoft.com/office/drawing/2014/main" id="{71BB80EE-E2AC-8B42-80A5-920D1D42A95D}"/>
              </a:ext>
            </a:extLst>
          </p:cNvPr>
          <p:cNvSpPr>
            <a:spLocks noGrp="1"/>
          </p:cNvSpPr>
          <p:nvPr>
            <p:ph sz="quarter" idx="13"/>
          </p:nvPr>
        </p:nvSpPr>
        <p:spPr>
          <a:xfrm>
            <a:off x="687976" y="1361795"/>
            <a:ext cx="10394707" cy="3311189"/>
          </a:xfrm>
        </p:spPr>
        <p:txBody>
          <a:bodyPr/>
          <a:lstStyle/>
          <a:p>
            <a:r>
              <a:rPr lang="en-US" b="1" dirty="0">
                <a:latin typeface="Gill Sans" panose="020B0502020104020203" pitchFamily="34" charset="-79"/>
                <a:cs typeface="Gill Sans" panose="020B0502020104020203" pitchFamily="34" charset="-79"/>
              </a:rPr>
              <a:t>Greet the judges with a Smile. </a:t>
            </a:r>
          </a:p>
          <a:p>
            <a:r>
              <a:rPr lang="en-US" b="1" dirty="0">
                <a:latin typeface="Gill Sans" panose="020B0502020104020203" pitchFamily="34" charset="-79"/>
                <a:cs typeface="Gill Sans" panose="020B0502020104020203" pitchFamily="34" charset="-79"/>
              </a:rPr>
              <a:t>Make eye contact.  </a:t>
            </a:r>
          </a:p>
          <a:p>
            <a:r>
              <a:rPr lang="en-US" b="1" dirty="0">
                <a:latin typeface="Gill Sans" panose="020B0502020104020203" pitchFamily="34" charset="-79"/>
                <a:cs typeface="Gill Sans" panose="020B0502020104020203" pitchFamily="34" charset="-79"/>
              </a:rPr>
              <a:t>Breathe.</a:t>
            </a:r>
          </a:p>
          <a:p>
            <a:r>
              <a:rPr lang="en-US" b="1" dirty="0">
                <a:latin typeface="Gill Sans" panose="020B0502020104020203" pitchFamily="34" charset="-79"/>
                <a:cs typeface="Gill Sans" panose="020B0502020104020203" pitchFamily="34" charset="-79"/>
              </a:rPr>
              <a:t>Take your time</a:t>
            </a:r>
          </a:p>
          <a:p>
            <a:pPr marL="0" indent="0">
              <a:buNone/>
            </a:pPr>
            <a:endParaRPr lang="en-US" dirty="0"/>
          </a:p>
        </p:txBody>
      </p:sp>
    </p:spTree>
    <p:extLst>
      <p:ext uri="{BB962C8B-B14F-4D97-AF65-F5344CB8AC3E}">
        <p14:creationId xmlns:p14="http://schemas.microsoft.com/office/powerpoint/2010/main" val="335085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4EC0-9162-D749-AC76-69DF5EDC04DF}"/>
              </a:ext>
            </a:extLst>
          </p:cNvPr>
          <p:cNvSpPr>
            <a:spLocks noGrp="1"/>
          </p:cNvSpPr>
          <p:nvPr>
            <p:ph type="title"/>
          </p:nvPr>
        </p:nvSpPr>
        <p:spPr/>
        <p:txBody>
          <a:bodyPr/>
          <a:lstStyle/>
          <a:p>
            <a:r>
              <a:rPr lang="en-US" dirty="0"/>
              <a:t>We want you to succeed!</a:t>
            </a:r>
          </a:p>
        </p:txBody>
      </p:sp>
      <p:sp>
        <p:nvSpPr>
          <p:cNvPr id="3" name="Content Placeholder 2">
            <a:extLst>
              <a:ext uri="{FF2B5EF4-FFF2-40B4-BE49-F238E27FC236}">
                <a16:creationId xmlns:a16="http://schemas.microsoft.com/office/drawing/2014/main" id="{0604A36B-C637-AA42-B1B3-8ACA08412926}"/>
              </a:ext>
            </a:extLst>
          </p:cNvPr>
          <p:cNvSpPr>
            <a:spLocks noGrp="1"/>
          </p:cNvSpPr>
          <p:nvPr>
            <p:ph sz="quarter" idx="13"/>
          </p:nvPr>
        </p:nvSpPr>
        <p:spPr>
          <a:xfrm>
            <a:off x="685801" y="1709047"/>
            <a:ext cx="10394707" cy="3311189"/>
          </a:xfrm>
        </p:spPr>
        <p:txBody>
          <a:bodyPr>
            <a:normAutofit fontScale="85000" lnSpcReduction="20000"/>
          </a:bodyPr>
          <a:lstStyle/>
          <a:p>
            <a:r>
              <a:rPr lang="en-US" b="1" dirty="0">
                <a:latin typeface="Gill Sans" panose="020B0502020104020203" pitchFamily="34" charset="-79"/>
                <a:cs typeface="Gill Sans" panose="020B0502020104020203" pitchFamily="34" charset="-79"/>
              </a:rPr>
              <a:t>No tricks or surprises.</a:t>
            </a:r>
          </a:p>
          <a:p>
            <a:r>
              <a:rPr lang="en-US" b="1" dirty="0">
                <a:latin typeface="Gill Sans" panose="020B0502020104020203" pitchFamily="34" charset="-79"/>
                <a:cs typeface="Gill Sans" panose="020B0502020104020203" pitchFamily="34" charset="-79"/>
              </a:rPr>
              <a:t>Everyone is pulling for you!</a:t>
            </a:r>
          </a:p>
          <a:p>
            <a:r>
              <a:rPr lang="en-US" b="1" dirty="0">
                <a:latin typeface="Gill Sans" panose="020B0502020104020203" pitchFamily="34" charset="-79"/>
                <a:cs typeface="Gill Sans" panose="020B0502020104020203" pitchFamily="34" charset="-79"/>
              </a:rPr>
              <a:t>We know you’re nervous.  We can see past the “nervous sounds” (and don’t count those against you).</a:t>
            </a:r>
          </a:p>
          <a:p>
            <a:r>
              <a:rPr lang="en-US" b="1" dirty="0">
                <a:latin typeface="Gill Sans" panose="020B0502020104020203" pitchFamily="34" charset="-79"/>
                <a:cs typeface="Gill Sans" panose="020B0502020104020203" pitchFamily="34" charset="-79"/>
              </a:rPr>
              <a:t>This is not like American idol (all the judges will be friendly, but they won’t comment much on your playing--you’ll get written feedback with your audition results).</a:t>
            </a:r>
          </a:p>
          <a:p>
            <a:r>
              <a:rPr lang="en-US" b="1" dirty="0">
                <a:latin typeface="Gill Sans" panose="020B0502020104020203" pitchFamily="34" charset="-79"/>
                <a:cs typeface="Gill Sans" panose="020B0502020104020203" pitchFamily="34" charset="-79"/>
              </a:rPr>
              <a:t>This is not a math test.  We are evaluating lots of little things, but we’re really looking more at the big picture—not just what your did, but what you are capable of doing.</a:t>
            </a:r>
          </a:p>
        </p:txBody>
      </p:sp>
    </p:spTree>
    <p:extLst>
      <p:ext uri="{BB962C8B-B14F-4D97-AF65-F5344CB8AC3E}">
        <p14:creationId xmlns:p14="http://schemas.microsoft.com/office/powerpoint/2010/main" val="2093772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9A36-C728-294A-ADE3-4DA961AE0361}"/>
              </a:ext>
            </a:extLst>
          </p:cNvPr>
          <p:cNvSpPr>
            <a:spLocks noGrp="1"/>
          </p:cNvSpPr>
          <p:nvPr>
            <p:ph type="title"/>
          </p:nvPr>
        </p:nvSpPr>
        <p:spPr/>
        <p:txBody>
          <a:bodyPr/>
          <a:lstStyle/>
          <a:p>
            <a:r>
              <a:rPr lang="en-US" dirty="0"/>
              <a:t>Audition mindset</a:t>
            </a:r>
          </a:p>
        </p:txBody>
      </p:sp>
      <p:sp>
        <p:nvSpPr>
          <p:cNvPr id="3" name="Content Placeholder 2">
            <a:extLst>
              <a:ext uri="{FF2B5EF4-FFF2-40B4-BE49-F238E27FC236}">
                <a16:creationId xmlns:a16="http://schemas.microsoft.com/office/drawing/2014/main" id="{F8FBE21D-ABF9-454A-A9B8-0CF5DA79CC58}"/>
              </a:ext>
            </a:extLst>
          </p:cNvPr>
          <p:cNvSpPr>
            <a:spLocks noGrp="1"/>
          </p:cNvSpPr>
          <p:nvPr>
            <p:ph sz="quarter" idx="13"/>
          </p:nvPr>
        </p:nvSpPr>
        <p:spPr>
          <a:xfrm>
            <a:off x="687976" y="1709047"/>
            <a:ext cx="10394707" cy="3311189"/>
          </a:xfrm>
        </p:spPr>
        <p:txBody>
          <a:bodyPr/>
          <a:lstStyle/>
          <a:p>
            <a:r>
              <a:rPr lang="en-US" b="1" dirty="0">
                <a:latin typeface="Gill Sans" panose="020B0502020104020203" pitchFamily="34" charset="-79"/>
                <a:cs typeface="Gill Sans" panose="020B0502020104020203" pitchFamily="34" charset="-79"/>
              </a:rPr>
              <a:t>Auditioning takes practice: you’ll get better over time.</a:t>
            </a:r>
          </a:p>
          <a:p>
            <a:r>
              <a:rPr lang="en-US" b="1" dirty="0">
                <a:latin typeface="Gill Sans" panose="020B0502020104020203" pitchFamily="34" charset="-79"/>
                <a:cs typeface="Gill Sans" panose="020B0502020104020203" pitchFamily="34" charset="-79"/>
              </a:rPr>
              <a:t>It truly is a learning experience.  Treat it that way.</a:t>
            </a:r>
          </a:p>
          <a:p>
            <a:r>
              <a:rPr lang="en-US" b="1" dirty="0">
                <a:latin typeface="Gill Sans" panose="020B0502020104020203" pitchFamily="34" charset="-79"/>
                <a:cs typeface="Gill Sans" panose="020B0502020104020203" pitchFamily="34" charset="-79"/>
              </a:rPr>
              <a:t>One shaky audition does not mean “game over.”</a:t>
            </a:r>
          </a:p>
          <a:p>
            <a:r>
              <a:rPr lang="en-US" b="1" dirty="0">
                <a:latin typeface="Gill Sans" panose="020B0502020104020203" pitchFamily="34" charset="-79"/>
                <a:cs typeface="Gill Sans" panose="020B0502020104020203" pitchFamily="34" charset="-79"/>
              </a:rPr>
              <a:t>In the EYSO, we expect you will probably play in the same orchestra at least 2 years before moving on.  </a:t>
            </a:r>
          </a:p>
          <a:p>
            <a:pPr marL="0" indent="0">
              <a:buNone/>
            </a:pPr>
            <a:r>
              <a:rPr lang="en-US" b="1" dirty="0">
                <a:latin typeface="Gill Sans" panose="020B0502020104020203" pitchFamily="34" charset="-79"/>
                <a:cs typeface="Gill Sans" panose="020B0502020104020203" pitchFamily="34" charset="-79"/>
              </a:rPr>
              <a:t>   Your 2</a:t>
            </a:r>
            <a:r>
              <a:rPr lang="en-US" b="1" baseline="30000" dirty="0">
                <a:latin typeface="Gill Sans" panose="020B0502020104020203" pitchFamily="34" charset="-79"/>
                <a:cs typeface="Gill Sans" panose="020B0502020104020203" pitchFamily="34" charset="-79"/>
              </a:rPr>
              <a:t>nd</a:t>
            </a:r>
            <a:r>
              <a:rPr lang="en-US" b="1" dirty="0">
                <a:latin typeface="Gill Sans" panose="020B0502020104020203" pitchFamily="34" charset="-79"/>
                <a:cs typeface="Gill Sans" panose="020B0502020104020203" pitchFamily="34" charset="-79"/>
              </a:rPr>
              <a:t> or 3</a:t>
            </a:r>
            <a:r>
              <a:rPr lang="en-US" b="1" baseline="30000" dirty="0">
                <a:latin typeface="Gill Sans" panose="020B0502020104020203" pitchFamily="34" charset="-79"/>
                <a:cs typeface="Gill Sans" panose="020B0502020104020203" pitchFamily="34" charset="-79"/>
              </a:rPr>
              <a:t>rd</a:t>
            </a:r>
            <a:r>
              <a:rPr lang="en-US" b="1" dirty="0">
                <a:latin typeface="Gill Sans" panose="020B0502020104020203" pitchFamily="34" charset="-79"/>
                <a:cs typeface="Gill Sans" panose="020B0502020104020203" pitchFamily="34" charset="-79"/>
              </a:rPr>
              <a:t> years are your chance to show leadership.</a:t>
            </a:r>
          </a:p>
          <a:p>
            <a:endParaRPr lang="en-US" b="1"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219773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33A3-BDEE-B346-90E2-C036D6BC704F}"/>
              </a:ext>
            </a:extLst>
          </p:cNvPr>
          <p:cNvSpPr>
            <a:spLocks noGrp="1"/>
          </p:cNvSpPr>
          <p:nvPr>
            <p:ph type="title"/>
          </p:nvPr>
        </p:nvSpPr>
        <p:spPr/>
        <p:txBody>
          <a:bodyPr/>
          <a:lstStyle/>
          <a:p>
            <a:r>
              <a:rPr lang="en-US" dirty="0"/>
              <a:t>Your audition will include:</a:t>
            </a:r>
          </a:p>
        </p:txBody>
      </p:sp>
      <p:sp>
        <p:nvSpPr>
          <p:cNvPr id="3" name="Content Placeholder 2">
            <a:extLst>
              <a:ext uri="{FF2B5EF4-FFF2-40B4-BE49-F238E27FC236}">
                <a16:creationId xmlns:a16="http://schemas.microsoft.com/office/drawing/2014/main" id="{F19FC063-6CB1-EE49-9511-6F788DD50A67}"/>
              </a:ext>
            </a:extLst>
          </p:cNvPr>
          <p:cNvSpPr>
            <a:spLocks noGrp="1"/>
          </p:cNvSpPr>
          <p:nvPr>
            <p:ph sz="quarter" idx="13"/>
          </p:nvPr>
        </p:nvSpPr>
        <p:spPr>
          <a:xfrm>
            <a:off x="685801" y="1709047"/>
            <a:ext cx="10394707" cy="3311189"/>
          </a:xfrm>
        </p:spPr>
        <p:txBody>
          <a:bodyPr>
            <a:normAutofit/>
          </a:bodyPr>
          <a:lstStyle/>
          <a:p>
            <a:r>
              <a:rPr lang="en-US" sz="3600" dirty="0">
                <a:latin typeface="Aharoni" panose="020F0502020204030204" pitchFamily="34" charset="0"/>
                <a:cs typeface="Aharoni" panose="020F0502020204030204" pitchFamily="34" charset="0"/>
              </a:rPr>
              <a:t> solo</a:t>
            </a:r>
          </a:p>
          <a:p>
            <a:r>
              <a:rPr lang="en-US" sz="3600" dirty="0">
                <a:latin typeface="Aharoni" panose="020F0502020204030204" pitchFamily="34" charset="0"/>
                <a:cs typeface="Aharoni" panose="020F0502020204030204" pitchFamily="34" charset="0"/>
              </a:rPr>
              <a:t> Scales</a:t>
            </a:r>
          </a:p>
          <a:p>
            <a:r>
              <a:rPr lang="en-US" sz="3600" dirty="0">
                <a:latin typeface="Aharoni" panose="020F0502020204030204" pitchFamily="34" charset="0"/>
                <a:cs typeface="Aharoni" panose="020F0502020204030204" pitchFamily="34" charset="0"/>
              </a:rPr>
              <a:t> Excerpts (all but Youth Symphony)</a:t>
            </a:r>
          </a:p>
          <a:p>
            <a:r>
              <a:rPr lang="en-US" sz="3600" dirty="0">
                <a:latin typeface="Aharoni" panose="020F0502020204030204" pitchFamily="34" charset="0"/>
                <a:cs typeface="Aharoni" panose="020F0502020204030204" pitchFamily="34" charset="0"/>
              </a:rPr>
              <a:t> </a:t>
            </a:r>
            <a:r>
              <a:rPr lang="en-US" sz="3600" dirty="0" err="1">
                <a:latin typeface="Aharoni" panose="020F0502020204030204" pitchFamily="34" charset="0"/>
                <a:cs typeface="Aharoni" panose="020F0502020204030204" pitchFamily="34" charset="0"/>
              </a:rPr>
              <a:t>sightreading</a:t>
            </a:r>
            <a:endParaRPr lang="en-US" sz="3600" dirty="0">
              <a:latin typeface="Aharoni" panose="020F0502020204030204" pitchFamily="34" charset="0"/>
              <a:cs typeface="Aharoni" panose="020F0502020204030204" pitchFamily="34" charset="0"/>
            </a:endParaRPr>
          </a:p>
        </p:txBody>
      </p:sp>
    </p:spTree>
    <p:extLst>
      <p:ext uri="{BB962C8B-B14F-4D97-AF65-F5344CB8AC3E}">
        <p14:creationId xmlns:p14="http://schemas.microsoft.com/office/powerpoint/2010/main" val="359603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718F-3EEC-5E43-9B1D-C2CF09735804}"/>
              </a:ext>
            </a:extLst>
          </p:cNvPr>
          <p:cNvSpPr>
            <a:spLocks noGrp="1"/>
          </p:cNvSpPr>
          <p:nvPr>
            <p:ph type="title"/>
          </p:nvPr>
        </p:nvSpPr>
        <p:spPr/>
        <p:txBody>
          <a:bodyPr/>
          <a:lstStyle/>
          <a:p>
            <a:r>
              <a:rPr lang="en-US" dirty="0"/>
              <a:t>After the audition</a:t>
            </a:r>
          </a:p>
        </p:txBody>
      </p:sp>
      <p:sp>
        <p:nvSpPr>
          <p:cNvPr id="3" name="Content Placeholder 2">
            <a:extLst>
              <a:ext uri="{FF2B5EF4-FFF2-40B4-BE49-F238E27FC236}">
                <a16:creationId xmlns:a16="http://schemas.microsoft.com/office/drawing/2014/main" id="{F94ACA05-B526-124E-9240-CBB34F05B3B0}"/>
              </a:ext>
            </a:extLst>
          </p:cNvPr>
          <p:cNvSpPr>
            <a:spLocks noGrp="1"/>
          </p:cNvSpPr>
          <p:nvPr>
            <p:ph sz="quarter" idx="13"/>
          </p:nvPr>
        </p:nvSpPr>
        <p:spPr>
          <a:xfrm>
            <a:off x="898646" y="2309122"/>
            <a:ext cx="10394707" cy="3311189"/>
          </a:xfrm>
        </p:spPr>
        <p:txBody>
          <a:bodyPr>
            <a:noAutofit/>
          </a:bodyPr>
          <a:lstStyle/>
          <a:p>
            <a:r>
              <a:rPr lang="en-US" sz="2400" b="1" dirty="0">
                <a:latin typeface="Gill Sans" panose="020B0502020104020203" pitchFamily="34" charset="-79"/>
                <a:cs typeface="Gill Sans" panose="020B0502020104020203" pitchFamily="34" charset="-79"/>
              </a:rPr>
              <a:t>Reflect on your playing.  </a:t>
            </a:r>
          </a:p>
          <a:p>
            <a:pPr lvl="1"/>
            <a:r>
              <a:rPr lang="en-US" sz="2400" b="1" dirty="0">
                <a:latin typeface="Gill Sans" panose="020B0502020104020203" pitchFamily="34" charset="-79"/>
                <a:cs typeface="Gill Sans" panose="020B0502020104020203" pitchFamily="34" charset="-79"/>
              </a:rPr>
              <a:t>How did you do?  What specifically did you do well?</a:t>
            </a:r>
          </a:p>
          <a:p>
            <a:r>
              <a:rPr lang="en-US" sz="2400" b="1" dirty="0">
                <a:latin typeface="Gill Sans" panose="020B0502020104020203" pitchFamily="34" charset="-79"/>
                <a:cs typeface="Gill Sans" panose="020B0502020104020203" pitchFamily="34" charset="-79"/>
              </a:rPr>
              <a:t>No regrets.  But What can you learn?</a:t>
            </a:r>
          </a:p>
          <a:p>
            <a:r>
              <a:rPr lang="en-US" sz="2400" b="1" dirty="0">
                <a:latin typeface="Gill Sans" panose="020B0502020104020203" pitchFamily="34" charset="-79"/>
                <a:cs typeface="Gill Sans" panose="020B0502020104020203" pitchFamily="34" charset="-79"/>
              </a:rPr>
              <a:t>Talk about it with your teacher.</a:t>
            </a:r>
          </a:p>
          <a:p>
            <a:r>
              <a:rPr lang="en-US" sz="2400" b="1" dirty="0">
                <a:latin typeface="Gill Sans" panose="020B0502020104020203" pitchFamily="34" charset="-79"/>
                <a:cs typeface="Gill Sans" panose="020B0502020104020203" pitchFamily="34" charset="-79"/>
              </a:rPr>
              <a:t>Make a plan for future auditions.  What will you do differently?</a:t>
            </a:r>
          </a:p>
          <a:p>
            <a:endParaRPr lang="en-US" sz="2400" b="1" dirty="0">
              <a:latin typeface="Gill Sans" panose="020B0502020104020203" pitchFamily="34" charset="-79"/>
              <a:cs typeface="Gill Sans" panose="020B0502020104020203" pitchFamily="34" charset="-79"/>
            </a:endParaRPr>
          </a:p>
          <a:p>
            <a:endParaRPr lang="en-US" sz="2400" b="1"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68474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5CDD-E526-364C-B549-73E131F98B7A}"/>
              </a:ext>
            </a:extLst>
          </p:cNvPr>
          <p:cNvSpPr>
            <a:spLocks noGrp="1"/>
          </p:cNvSpPr>
          <p:nvPr>
            <p:ph type="title"/>
          </p:nvPr>
        </p:nvSpPr>
        <p:spPr/>
        <p:txBody>
          <a:bodyPr/>
          <a:lstStyle/>
          <a:p>
            <a:r>
              <a:rPr lang="en-US" dirty="0"/>
              <a:t>Placement decisions</a:t>
            </a:r>
          </a:p>
        </p:txBody>
      </p:sp>
      <p:sp>
        <p:nvSpPr>
          <p:cNvPr id="3" name="Content Placeholder 2">
            <a:extLst>
              <a:ext uri="{FF2B5EF4-FFF2-40B4-BE49-F238E27FC236}">
                <a16:creationId xmlns:a16="http://schemas.microsoft.com/office/drawing/2014/main" id="{23CA0C41-1780-8F42-A00E-EC2BA8C564D7}"/>
              </a:ext>
            </a:extLst>
          </p:cNvPr>
          <p:cNvSpPr>
            <a:spLocks noGrp="1"/>
          </p:cNvSpPr>
          <p:nvPr>
            <p:ph sz="quarter" idx="13"/>
          </p:nvPr>
        </p:nvSpPr>
        <p:spPr/>
        <p:txBody>
          <a:bodyPr>
            <a:noAutofit/>
          </a:bodyPr>
          <a:lstStyle/>
          <a:p>
            <a:r>
              <a:rPr lang="en-US" sz="2400" b="1" dirty="0">
                <a:latin typeface="Gill Sans" panose="020B0502020104020203" pitchFamily="34" charset="-79"/>
                <a:cs typeface="Gill Sans" panose="020B0502020104020203" pitchFamily="34" charset="-79"/>
              </a:rPr>
              <a:t>placement based on:</a:t>
            </a:r>
          </a:p>
          <a:p>
            <a:pPr lvl="1"/>
            <a:r>
              <a:rPr lang="en-US" sz="2400" b="1" dirty="0">
                <a:latin typeface="Gill Sans" panose="020B0502020104020203" pitchFamily="34" charset="-79"/>
                <a:cs typeface="Gill Sans" panose="020B0502020104020203" pitchFamily="34" charset="-79"/>
              </a:rPr>
              <a:t>Your audition</a:t>
            </a:r>
          </a:p>
          <a:p>
            <a:pPr lvl="1"/>
            <a:r>
              <a:rPr lang="en-US" sz="2400" b="1" dirty="0">
                <a:latin typeface="Gill Sans" panose="020B0502020104020203" pitchFamily="34" charset="-79"/>
                <a:cs typeface="Gill Sans" panose="020B0502020104020203" pitchFamily="34" charset="-79"/>
              </a:rPr>
              <a:t>Your playing throughout the season</a:t>
            </a:r>
          </a:p>
          <a:p>
            <a:pPr lvl="1"/>
            <a:r>
              <a:rPr lang="en-US" sz="2400" b="1" dirty="0">
                <a:latin typeface="Gill Sans" panose="020B0502020104020203" pitchFamily="34" charset="-79"/>
                <a:cs typeface="Gill Sans" panose="020B0502020104020203" pitchFamily="34" charset="-79"/>
              </a:rPr>
              <a:t>Your attendance and rehearsal work ethic</a:t>
            </a:r>
          </a:p>
          <a:p>
            <a:pPr lvl="1"/>
            <a:r>
              <a:rPr lang="en-US" sz="2400" b="1" dirty="0">
                <a:latin typeface="Gill Sans" panose="020B0502020104020203" pitchFamily="34" charset="-79"/>
                <a:cs typeface="Gill Sans" panose="020B0502020104020203" pitchFamily="34" charset="-79"/>
              </a:rPr>
              <a:t>Balance in sections • need for certain instruments</a:t>
            </a:r>
          </a:p>
          <a:p>
            <a:pPr lvl="1"/>
            <a:r>
              <a:rPr lang="en-US" sz="2400" b="1" dirty="0">
                <a:latin typeface="Gill Sans" panose="020B0502020104020203" pitchFamily="34" charset="-79"/>
                <a:cs typeface="Gill Sans" panose="020B0502020104020203" pitchFamily="34" charset="-79"/>
              </a:rPr>
              <a:t>Years of playing in the EYSO</a:t>
            </a:r>
          </a:p>
          <a:p>
            <a:pPr lvl="1"/>
            <a:endParaRPr lang="en-US" sz="2400" dirty="0"/>
          </a:p>
        </p:txBody>
      </p:sp>
    </p:spTree>
    <p:extLst>
      <p:ext uri="{BB962C8B-B14F-4D97-AF65-F5344CB8AC3E}">
        <p14:creationId xmlns:p14="http://schemas.microsoft.com/office/powerpoint/2010/main" val="153013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D21B-40BA-7A4B-9949-8B1891E32441}"/>
              </a:ext>
            </a:extLst>
          </p:cNvPr>
          <p:cNvSpPr>
            <a:spLocks noGrp="1"/>
          </p:cNvSpPr>
          <p:nvPr>
            <p:ph type="title"/>
          </p:nvPr>
        </p:nvSpPr>
        <p:spPr/>
        <p:txBody>
          <a:bodyPr/>
          <a:lstStyle/>
          <a:p>
            <a:r>
              <a:rPr lang="en-US" dirty="0"/>
              <a:t>Audition results</a:t>
            </a:r>
          </a:p>
        </p:txBody>
      </p:sp>
      <p:sp>
        <p:nvSpPr>
          <p:cNvPr id="3" name="Content Placeholder 2">
            <a:extLst>
              <a:ext uri="{FF2B5EF4-FFF2-40B4-BE49-F238E27FC236}">
                <a16:creationId xmlns:a16="http://schemas.microsoft.com/office/drawing/2014/main" id="{A6DD89CA-2739-964C-8AAD-4A2D5B5E2FE3}"/>
              </a:ext>
            </a:extLst>
          </p:cNvPr>
          <p:cNvSpPr>
            <a:spLocks noGrp="1"/>
          </p:cNvSpPr>
          <p:nvPr>
            <p:ph sz="quarter" idx="13"/>
          </p:nvPr>
        </p:nvSpPr>
        <p:spPr>
          <a:xfrm>
            <a:off x="687976" y="1377596"/>
            <a:ext cx="10394707" cy="3311189"/>
          </a:xfrm>
        </p:spPr>
        <p:txBody>
          <a:bodyPr/>
          <a:lstStyle/>
          <a:p>
            <a:r>
              <a:rPr lang="en-US" sz="2400" b="1" dirty="0">
                <a:latin typeface="Gill Sans" panose="020B0502020104020203" pitchFamily="34" charset="-79"/>
                <a:cs typeface="Gill Sans" panose="020B0502020104020203" pitchFamily="34" charset="-79"/>
              </a:rPr>
              <a:t>Audition results sent out by mid-</a:t>
            </a:r>
            <a:r>
              <a:rPr lang="en-US" sz="2400" b="1" dirty="0" err="1">
                <a:latin typeface="Gill Sans" panose="020B0502020104020203" pitchFamily="34" charset="-79"/>
                <a:cs typeface="Gill Sans" panose="020B0502020104020203" pitchFamily="34" charset="-79"/>
              </a:rPr>
              <a:t>june</a:t>
            </a:r>
            <a:r>
              <a:rPr lang="en-US" sz="2400" b="1" dirty="0">
                <a:latin typeface="Gill Sans" panose="020B0502020104020203" pitchFamily="34" charset="-79"/>
                <a:cs typeface="Gill Sans" panose="020B0502020104020203" pitchFamily="34" charset="-79"/>
              </a:rPr>
              <a:t>.</a:t>
            </a:r>
          </a:p>
          <a:p>
            <a:r>
              <a:rPr lang="en-US" sz="2400" b="1" dirty="0">
                <a:latin typeface="Gill Sans" panose="020B0502020104020203" pitchFamily="34" charset="-79"/>
                <a:cs typeface="Gill Sans" panose="020B0502020104020203" pitchFamily="34" charset="-79"/>
              </a:rPr>
              <a:t>No results will be given over the phone.</a:t>
            </a:r>
          </a:p>
          <a:p>
            <a:r>
              <a:rPr lang="en-US" sz="2400" b="1" dirty="0">
                <a:latin typeface="Gill Sans" panose="020B0502020104020203" pitchFamily="34" charset="-79"/>
                <a:cs typeface="Gill Sans" panose="020B0502020104020203" pitchFamily="34" charset="-79"/>
              </a:rPr>
              <a:t>Send back your letter of agreement as soon as possible to reserve your spot!</a:t>
            </a:r>
          </a:p>
          <a:p>
            <a:endParaRPr lang="en-US" b="1"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410874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D9FD-FCB6-EA4E-93C3-A02BA3FB3D67}"/>
              </a:ext>
            </a:extLst>
          </p:cNvPr>
          <p:cNvSpPr>
            <a:spLocks noGrp="1"/>
          </p:cNvSpPr>
          <p:nvPr>
            <p:ph type="ctrTitle"/>
          </p:nvPr>
        </p:nvSpPr>
        <p:spPr/>
        <p:txBody>
          <a:bodyPr>
            <a:normAutofit/>
          </a:bodyPr>
          <a:lstStyle/>
          <a:p>
            <a:r>
              <a:rPr lang="en-US" sz="6600" dirty="0"/>
              <a:t>be prepared.</a:t>
            </a:r>
          </a:p>
        </p:txBody>
      </p:sp>
      <p:sp>
        <p:nvSpPr>
          <p:cNvPr id="3" name="Subtitle 2">
            <a:extLst>
              <a:ext uri="{FF2B5EF4-FFF2-40B4-BE49-F238E27FC236}">
                <a16:creationId xmlns:a16="http://schemas.microsoft.com/office/drawing/2014/main" id="{7A2818AD-DA98-4E48-A6C8-066EFB79B97F}"/>
              </a:ext>
            </a:extLst>
          </p:cNvPr>
          <p:cNvSpPr>
            <a:spLocks noGrp="1"/>
          </p:cNvSpPr>
          <p:nvPr>
            <p:ph type="subTitle" idx="1"/>
          </p:nvPr>
        </p:nvSpPr>
        <p:spPr/>
        <p:txBody>
          <a:bodyPr/>
          <a:lstStyle/>
          <a:p>
            <a:r>
              <a:rPr lang="en-US" dirty="0"/>
              <a:t>Study the audition info sheet at </a:t>
            </a:r>
            <a:r>
              <a:rPr lang="en-US" dirty="0" err="1"/>
              <a:t>eyso.org</a:t>
            </a:r>
            <a:r>
              <a:rPr lang="en-US" dirty="0"/>
              <a:t>.</a:t>
            </a:r>
          </a:p>
        </p:txBody>
      </p:sp>
    </p:spTree>
    <p:extLst>
      <p:ext uri="{BB962C8B-B14F-4D97-AF65-F5344CB8AC3E}">
        <p14:creationId xmlns:p14="http://schemas.microsoft.com/office/powerpoint/2010/main" val="339927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C1C5-6CE5-0C47-8AE6-9D2E5327B64C}"/>
              </a:ext>
            </a:extLst>
          </p:cNvPr>
          <p:cNvSpPr>
            <a:spLocks noGrp="1"/>
          </p:cNvSpPr>
          <p:nvPr>
            <p:ph type="title"/>
          </p:nvPr>
        </p:nvSpPr>
        <p:spPr/>
        <p:txBody>
          <a:bodyPr>
            <a:normAutofit fontScale="90000"/>
          </a:bodyPr>
          <a:lstStyle/>
          <a:p>
            <a:r>
              <a:rPr lang="en-US" dirty="0"/>
              <a:t>What are the judges listening for?</a:t>
            </a:r>
          </a:p>
        </p:txBody>
      </p:sp>
      <p:sp>
        <p:nvSpPr>
          <p:cNvPr id="3" name="Content Placeholder 2">
            <a:extLst>
              <a:ext uri="{FF2B5EF4-FFF2-40B4-BE49-F238E27FC236}">
                <a16:creationId xmlns:a16="http://schemas.microsoft.com/office/drawing/2014/main" id="{269E0051-E4D6-DC4B-B06E-786CFD659CF9}"/>
              </a:ext>
            </a:extLst>
          </p:cNvPr>
          <p:cNvSpPr>
            <a:spLocks noGrp="1"/>
          </p:cNvSpPr>
          <p:nvPr>
            <p:ph sz="quarter" idx="13"/>
          </p:nvPr>
        </p:nvSpPr>
        <p:spPr>
          <a:xfrm>
            <a:off x="687976" y="1591908"/>
            <a:ext cx="10394707" cy="3765905"/>
          </a:xfrm>
        </p:spPr>
        <p:txBody>
          <a:bodyPr>
            <a:normAutofit/>
          </a:bodyPr>
          <a:lstStyle/>
          <a:p>
            <a:r>
              <a:rPr lang="en-US" b="1" dirty="0">
                <a:latin typeface="Gill Sans" panose="020B0502020104020203" pitchFamily="34" charset="-79"/>
                <a:cs typeface="Gill Sans" panose="020B0502020104020203" pitchFamily="34" charset="-79"/>
              </a:rPr>
              <a:t>Tone (your basic sound)</a:t>
            </a:r>
          </a:p>
          <a:p>
            <a:r>
              <a:rPr lang="en-US" b="1" dirty="0">
                <a:latin typeface="Gill Sans" panose="020B0502020104020203" pitchFamily="34" charset="-79"/>
                <a:cs typeface="Gill Sans" panose="020B0502020104020203" pitchFamily="34" charset="-79"/>
              </a:rPr>
              <a:t>Technical facility</a:t>
            </a:r>
          </a:p>
          <a:p>
            <a:r>
              <a:rPr lang="en-US" b="1" dirty="0">
                <a:latin typeface="Gill Sans" panose="020B0502020104020203" pitchFamily="34" charset="-79"/>
                <a:cs typeface="Gill Sans" panose="020B0502020104020203" pitchFamily="34" charset="-79"/>
              </a:rPr>
              <a:t>Intonation (how well you play in tune)</a:t>
            </a:r>
          </a:p>
          <a:p>
            <a:r>
              <a:rPr lang="en-US" b="1" dirty="0">
                <a:latin typeface="Gill Sans" panose="020B0502020104020203" pitchFamily="34" charset="-79"/>
                <a:cs typeface="Gill Sans" panose="020B0502020104020203" pitchFamily="34" charset="-79"/>
              </a:rPr>
              <a:t>Rhythm</a:t>
            </a:r>
          </a:p>
          <a:p>
            <a:pPr lvl="1"/>
            <a:r>
              <a:rPr lang="en-US" b="1" dirty="0">
                <a:latin typeface="Gill Sans" panose="020B0502020104020203" pitchFamily="34" charset="-79"/>
                <a:cs typeface="Gill Sans" panose="020B0502020104020203" pitchFamily="34" charset="-79"/>
              </a:rPr>
              <a:t>Correct rhythms</a:t>
            </a:r>
          </a:p>
          <a:p>
            <a:pPr lvl="1"/>
            <a:r>
              <a:rPr lang="en-US" b="1" dirty="0">
                <a:latin typeface="Gill Sans" panose="020B0502020104020203" pitchFamily="34" charset="-79"/>
                <a:cs typeface="Gill Sans" panose="020B0502020104020203" pitchFamily="34" charset="-79"/>
              </a:rPr>
              <a:t>Internal time (keeping a steady pulse)</a:t>
            </a:r>
          </a:p>
          <a:p>
            <a:r>
              <a:rPr lang="en-US" b="1" dirty="0">
                <a:latin typeface="Gill Sans" panose="020B0502020104020203" pitchFamily="34" charset="-79"/>
                <a:cs typeface="Gill Sans" panose="020B0502020104020203" pitchFamily="34" charset="-79"/>
              </a:rPr>
              <a:t>Interpretation (expression)</a:t>
            </a:r>
          </a:p>
          <a:p>
            <a:r>
              <a:rPr lang="en-US" b="1" dirty="0">
                <a:latin typeface="Gill Sans" panose="020B0502020104020203" pitchFamily="34" charset="-79"/>
                <a:cs typeface="Gill Sans" panose="020B0502020104020203" pitchFamily="34" charset="-79"/>
              </a:rPr>
              <a:t>Attention to detail</a:t>
            </a:r>
          </a:p>
        </p:txBody>
      </p:sp>
    </p:spTree>
    <p:extLst>
      <p:ext uri="{BB962C8B-B14F-4D97-AF65-F5344CB8AC3E}">
        <p14:creationId xmlns:p14="http://schemas.microsoft.com/office/powerpoint/2010/main" val="121482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727B-928C-984A-BBB4-39C0330C2FC1}"/>
              </a:ext>
            </a:extLst>
          </p:cNvPr>
          <p:cNvSpPr>
            <a:spLocks noGrp="1"/>
          </p:cNvSpPr>
          <p:nvPr>
            <p:ph type="title"/>
          </p:nvPr>
        </p:nvSpPr>
        <p:spPr/>
        <p:txBody>
          <a:bodyPr/>
          <a:lstStyle/>
          <a:p>
            <a:r>
              <a:rPr lang="en-US" dirty="0"/>
              <a:t>1. solo</a:t>
            </a:r>
          </a:p>
        </p:txBody>
      </p:sp>
      <p:sp>
        <p:nvSpPr>
          <p:cNvPr id="3" name="Content Placeholder 2">
            <a:extLst>
              <a:ext uri="{FF2B5EF4-FFF2-40B4-BE49-F238E27FC236}">
                <a16:creationId xmlns:a16="http://schemas.microsoft.com/office/drawing/2014/main" id="{D3F94345-854E-EF43-A263-5A43CF1F0F92}"/>
              </a:ext>
            </a:extLst>
          </p:cNvPr>
          <p:cNvSpPr>
            <a:spLocks noGrp="1"/>
          </p:cNvSpPr>
          <p:nvPr>
            <p:ph sz="quarter" idx="13"/>
          </p:nvPr>
        </p:nvSpPr>
        <p:spPr>
          <a:xfrm>
            <a:off x="685801" y="1649061"/>
            <a:ext cx="10394707" cy="3311189"/>
          </a:xfrm>
        </p:spPr>
        <p:txBody>
          <a:bodyPr>
            <a:normAutofit fontScale="92500"/>
          </a:bodyPr>
          <a:lstStyle/>
          <a:p>
            <a:r>
              <a:rPr lang="en-US" sz="2400" b="1" dirty="0">
                <a:latin typeface="Gill Sans" panose="020B0502020104020203" pitchFamily="34" charset="-79"/>
                <a:cs typeface="Gill Sans" panose="020B0502020104020203" pitchFamily="34" charset="-79"/>
              </a:rPr>
              <a:t>Your most polished and well-prepared piece (to date)</a:t>
            </a:r>
          </a:p>
          <a:p>
            <a:r>
              <a:rPr lang="en-US" sz="2400" b="1" dirty="0">
                <a:latin typeface="Gill Sans" panose="020B0502020104020203" pitchFamily="34" charset="-79"/>
                <a:cs typeface="Gill Sans" panose="020B0502020104020203" pitchFamily="34" charset="-79"/>
              </a:rPr>
              <a:t>Strings: One solo piece (2-3 minutes)</a:t>
            </a:r>
          </a:p>
          <a:p>
            <a:r>
              <a:rPr lang="en-US" sz="2400" b="1" dirty="0">
                <a:latin typeface="Gill Sans" panose="020B0502020104020203" pitchFamily="34" charset="-79"/>
                <a:cs typeface="Gill Sans" panose="020B0502020104020203" pitchFamily="34" charset="-79"/>
              </a:rPr>
              <a:t>Winds/brass/YS Strings: 2 contrasting selections </a:t>
            </a:r>
          </a:p>
          <a:p>
            <a:pPr marL="0" indent="0">
              <a:buNone/>
            </a:pPr>
            <a:r>
              <a:rPr lang="en-US" sz="2400" b="1" dirty="0">
                <a:latin typeface="Gill Sans" panose="020B0502020104020203" pitchFamily="34" charset="-79"/>
                <a:cs typeface="Gill Sans" panose="020B0502020104020203" pitchFamily="34" charset="-79"/>
              </a:rPr>
              <a:t> (one faster, more technical, the other slower &amp; lyrical)</a:t>
            </a:r>
          </a:p>
          <a:p>
            <a:r>
              <a:rPr lang="en-US" sz="2400" b="1" dirty="0">
                <a:latin typeface="Gill Sans" panose="020B0502020104020203" pitchFamily="34" charset="-79"/>
                <a:cs typeface="Gill Sans" panose="020B0502020104020203" pitchFamily="34" charset="-79"/>
              </a:rPr>
              <a:t>Etude, concerto movement,  orchestral excerpts (especially upper level winds)</a:t>
            </a:r>
          </a:p>
        </p:txBody>
      </p:sp>
    </p:spTree>
    <p:extLst>
      <p:ext uri="{BB962C8B-B14F-4D97-AF65-F5344CB8AC3E}">
        <p14:creationId xmlns:p14="http://schemas.microsoft.com/office/powerpoint/2010/main" val="407402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7A73-D1C7-D54E-88CC-E3372811FEE0}"/>
              </a:ext>
            </a:extLst>
          </p:cNvPr>
          <p:cNvSpPr>
            <a:spLocks noGrp="1"/>
          </p:cNvSpPr>
          <p:nvPr>
            <p:ph type="title"/>
          </p:nvPr>
        </p:nvSpPr>
        <p:spPr/>
        <p:txBody>
          <a:bodyPr/>
          <a:lstStyle/>
          <a:p>
            <a:r>
              <a:rPr lang="en-US" dirty="0"/>
              <a:t>to consider</a:t>
            </a:r>
          </a:p>
        </p:txBody>
      </p:sp>
      <p:sp>
        <p:nvSpPr>
          <p:cNvPr id="3" name="Content Placeholder 2">
            <a:extLst>
              <a:ext uri="{FF2B5EF4-FFF2-40B4-BE49-F238E27FC236}">
                <a16:creationId xmlns:a16="http://schemas.microsoft.com/office/drawing/2014/main" id="{87C38F64-120D-A94E-8968-1855898A5726}"/>
              </a:ext>
            </a:extLst>
          </p:cNvPr>
          <p:cNvSpPr>
            <a:spLocks noGrp="1"/>
          </p:cNvSpPr>
          <p:nvPr>
            <p:ph sz="quarter" idx="13"/>
          </p:nvPr>
        </p:nvSpPr>
        <p:spPr>
          <a:xfrm>
            <a:off x="687976" y="1837765"/>
            <a:ext cx="10394707" cy="3311189"/>
          </a:xfrm>
        </p:spPr>
        <p:txBody>
          <a:bodyPr/>
          <a:lstStyle/>
          <a:p>
            <a:r>
              <a:rPr lang="en-US" b="1" dirty="0">
                <a:latin typeface="Gill Sans" panose="020B0502020104020203" pitchFamily="34" charset="-79"/>
                <a:cs typeface="Gill Sans" panose="020B0502020104020203" pitchFamily="34" charset="-79"/>
              </a:rPr>
              <a:t>Work with your private teacher to choose your solo(s)</a:t>
            </a:r>
          </a:p>
          <a:p>
            <a:r>
              <a:rPr lang="en-US" b="1" dirty="0">
                <a:latin typeface="Gill Sans" panose="020B0502020104020203" pitchFamily="34" charset="-79"/>
                <a:cs typeface="Gill Sans" panose="020B0502020104020203" pitchFamily="34" charset="-79"/>
              </a:rPr>
              <a:t>Don’t wait until May to choose it.</a:t>
            </a:r>
          </a:p>
          <a:p>
            <a:r>
              <a:rPr lang="en-US" b="1" dirty="0">
                <a:latin typeface="Gill Sans" panose="020B0502020104020203" pitchFamily="34" charset="-79"/>
                <a:cs typeface="Gill Sans" panose="020B0502020104020203" pitchFamily="34" charset="-79"/>
              </a:rPr>
              <a:t>Don’t choose a piece that’s too hard.  Better to play something easier that you can play well.</a:t>
            </a:r>
          </a:p>
          <a:p>
            <a:r>
              <a:rPr lang="en-US" b="1" dirty="0">
                <a:latin typeface="Gill Sans" panose="020B0502020104020203" pitchFamily="34" charset="-79"/>
                <a:cs typeface="Gill Sans" panose="020B0502020104020203" pitchFamily="34" charset="-79"/>
              </a:rPr>
              <a:t>Memorization optional.</a:t>
            </a:r>
          </a:p>
          <a:p>
            <a:r>
              <a:rPr lang="en-US" b="1" dirty="0">
                <a:latin typeface="Gill Sans" panose="020B0502020104020203" pitchFamily="34" charset="-79"/>
                <a:cs typeface="Gill Sans" panose="020B0502020104020203" pitchFamily="34" charset="-79"/>
              </a:rPr>
              <a:t>No accompanist needed.</a:t>
            </a:r>
          </a:p>
          <a:p>
            <a:r>
              <a:rPr lang="en-US" b="1" dirty="0">
                <a:latin typeface="Gill Sans" panose="020B0502020104020203" pitchFamily="34" charset="-79"/>
                <a:cs typeface="Gill Sans" panose="020B0502020104020203" pitchFamily="34" charset="-79"/>
              </a:rPr>
              <a:t>Bring 2 copies for the judges.</a:t>
            </a:r>
          </a:p>
          <a:p>
            <a:endParaRPr lang="en-US" dirty="0"/>
          </a:p>
        </p:txBody>
      </p:sp>
    </p:spTree>
    <p:extLst>
      <p:ext uri="{BB962C8B-B14F-4D97-AF65-F5344CB8AC3E}">
        <p14:creationId xmlns:p14="http://schemas.microsoft.com/office/powerpoint/2010/main" val="2035647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36C7-7737-CD46-B60D-47F75EF401CA}"/>
              </a:ext>
            </a:extLst>
          </p:cNvPr>
          <p:cNvSpPr>
            <a:spLocks noGrp="1"/>
          </p:cNvSpPr>
          <p:nvPr>
            <p:ph type="title"/>
          </p:nvPr>
        </p:nvSpPr>
        <p:spPr/>
        <p:txBody>
          <a:bodyPr/>
          <a:lstStyle/>
          <a:p>
            <a:r>
              <a:rPr lang="en-US" dirty="0"/>
              <a:t>2. Excerpts</a:t>
            </a:r>
          </a:p>
        </p:txBody>
      </p:sp>
      <p:sp>
        <p:nvSpPr>
          <p:cNvPr id="3" name="Content Placeholder 2">
            <a:extLst>
              <a:ext uri="{FF2B5EF4-FFF2-40B4-BE49-F238E27FC236}">
                <a16:creationId xmlns:a16="http://schemas.microsoft.com/office/drawing/2014/main" id="{286154C5-EF37-BC4A-8870-82B9089E7113}"/>
              </a:ext>
            </a:extLst>
          </p:cNvPr>
          <p:cNvSpPr>
            <a:spLocks noGrp="1"/>
          </p:cNvSpPr>
          <p:nvPr>
            <p:ph sz="quarter" idx="13"/>
          </p:nvPr>
        </p:nvSpPr>
        <p:spPr>
          <a:xfrm>
            <a:off x="685801" y="1709047"/>
            <a:ext cx="10394707" cy="3311189"/>
          </a:xfrm>
        </p:spPr>
        <p:txBody>
          <a:bodyPr/>
          <a:lstStyle/>
          <a:p>
            <a:r>
              <a:rPr lang="en-US" b="1" dirty="0">
                <a:latin typeface="Gill Sans" panose="020B0502020104020203" pitchFamily="34" charset="-79"/>
                <a:cs typeface="Gill Sans" panose="020B0502020104020203" pitchFamily="34" charset="-79"/>
              </a:rPr>
              <a:t>Excerpts come from standard orchestral repertoire.</a:t>
            </a:r>
          </a:p>
          <a:p>
            <a:r>
              <a:rPr lang="en-US" b="1" dirty="0">
                <a:latin typeface="Gill Sans" panose="020B0502020104020203" pitchFamily="34" charset="-79"/>
                <a:cs typeface="Gill Sans" panose="020B0502020104020203" pitchFamily="34" charset="-79"/>
              </a:rPr>
              <a:t>Find the excerpt for your instrument at </a:t>
            </a:r>
            <a:r>
              <a:rPr lang="en-US" b="1" dirty="0" err="1">
                <a:latin typeface="Gill Sans" panose="020B0502020104020203" pitchFamily="34" charset="-79"/>
                <a:cs typeface="Gill Sans" panose="020B0502020104020203" pitchFamily="34" charset="-79"/>
              </a:rPr>
              <a:t>eyso.org</a:t>
            </a:r>
            <a:r>
              <a:rPr lang="en-US" b="1" dirty="0">
                <a:latin typeface="Gill Sans" panose="020B0502020104020203" pitchFamily="34" charset="-79"/>
                <a:cs typeface="Gill Sans" panose="020B0502020104020203" pitchFamily="34" charset="-79"/>
              </a:rPr>
              <a:t>.</a:t>
            </a:r>
          </a:p>
          <a:p>
            <a:r>
              <a:rPr lang="en-US" b="1" dirty="0">
                <a:latin typeface="Gill Sans" panose="020B0502020104020203" pitchFamily="34" charset="-79"/>
                <a:cs typeface="Gill Sans" panose="020B0502020104020203" pitchFamily="34" charset="-79"/>
              </a:rPr>
              <a:t>This is required (not optional).</a:t>
            </a:r>
          </a:p>
          <a:p>
            <a:r>
              <a:rPr lang="en-US" b="1" dirty="0">
                <a:latin typeface="Gill Sans" panose="020B0502020104020203" pitchFamily="34" charset="-79"/>
                <a:cs typeface="Gill Sans" panose="020B0502020104020203" pitchFamily="34" charset="-79"/>
              </a:rPr>
              <a:t>Find the excerpt on a recording (YouTube, </a:t>
            </a:r>
            <a:r>
              <a:rPr lang="en-US" b="1" dirty="0" err="1">
                <a:latin typeface="Gill Sans" panose="020B0502020104020203" pitchFamily="34" charset="-79"/>
                <a:cs typeface="Gill Sans" panose="020B0502020104020203" pitchFamily="34" charset="-79"/>
              </a:rPr>
              <a:t>spotify</a:t>
            </a:r>
            <a:r>
              <a:rPr lang="en-US" b="1" dirty="0">
                <a:latin typeface="Gill Sans" panose="020B0502020104020203" pitchFamily="34" charset="-79"/>
                <a:cs typeface="Gill Sans" panose="020B0502020104020203" pitchFamily="34" charset="-79"/>
              </a:rPr>
              <a:t>, etc.) and listen to it in its context.  This is important.</a:t>
            </a:r>
          </a:p>
          <a:p>
            <a:r>
              <a:rPr lang="en-US" b="1" dirty="0">
                <a:latin typeface="Gill Sans" panose="020B0502020104020203" pitchFamily="34" charset="-79"/>
                <a:cs typeface="Gill Sans" panose="020B0502020104020203" pitchFamily="34" charset="-79"/>
              </a:rPr>
              <a:t>Pay attention to every detail.</a:t>
            </a:r>
          </a:p>
          <a:p>
            <a:r>
              <a:rPr lang="en-US" b="1" dirty="0">
                <a:latin typeface="Gill Sans" panose="020B0502020104020203" pitchFamily="34" charset="-79"/>
                <a:cs typeface="Gill Sans" panose="020B0502020104020203" pitchFamily="34" charset="-79"/>
              </a:rPr>
              <a:t>Work with your teacher.</a:t>
            </a:r>
          </a:p>
        </p:txBody>
      </p:sp>
    </p:spTree>
    <p:extLst>
      <p:ext uri="{BB962C8B-B14F-4D97-AF65-F5344CB8AC3E}">
        <p14:creationId xmlns:p14="http://schemas.microsoft.com/office/powerpoint/2010/main" val="194651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737CA-28A5-1E42-AD18-DCC725198BA7}"/>
              </a:ext>
            </a:extLst>
          </p:cNvPr>
          <p:cNvSpPr>
            <a:spLocks noGrp="1"/>
          </p:cNvSpPr>
          <p:nvPr>
            <p:ph type="title"/>
          </p:nvPr>
        </p:nvSpPr>
        <p:spPr/>
        <p:txBody>
          <a:bodyPr/>
          <a:lstStyle/>
          <a:p>
            <a:r>
              <a:rPr lang="en-US" dirty="0"/>
              <a:t>3. SCALES</a:t>
            </a:r>
          </a:p>
        </p:txBody>
      </p:sp>
      <p:sp>
        <p:nvSpPr>
          <p:cNvPr id="3" name="Content Placeholder 2">
            <a:extLst>
              <a:ext uri="{FF2B5EF4-FFF2-40B4-BE49-F238E27FC236}">
                <a16:creationId xmlns:a16="http://schemas.microsoft.com/office/drawing/2014/main" id="{137A2DB7-394B-894C-B4CB-2700064AE3FC}"/>
              </a:ext>
            </a:extLst>
          </p:cNvPr>
          <p:cNvSpPr>
            <a:spLocks noGrp="1"/>
          </p:cNvSpPr>
          <p:nvPr>
            <p:ph sz="quarter" idx="13"/>
          </p:nvPr>
        </p:nvSpPr>
        <p:spPr>
          <a:xfrm>
            <a:off x="687976" y="1576107"/>
            <a:ext cx="10394707" cy="3311189"/>
          </a:xfrm>
        </p:spPr>
        <p:txBody>
          <a:bodyPr>
            <a:normAutofit fontScale="92500" lnSpcReduction="10000"/>
          </a:bodyPr>
          <a:lstStyle/>
          <a:p>
            <a:r>
              <a:rPr lang="en-US" b="1" dirty="0">
                <a:latin typeface="Gill Sans" panose="020B0502020104020203" pitchFamily="34" charset="-79"/>
                <a:cs typeface="Gill Sans" panose="020B0502020104020203" pitchFamily="34" charset="-79"/>
              </a:rPr>
              <a:t>This is very important (and something you can control)</a:t>
            </a:r>
          </a:p>
          <a:p>
            <a:r>
              <a:rPr lang="en-US" b="1" dirty="0">
                <a:latin typeface="Gill Sans" panose="020B0502020104020203" pitchFamily="34" charset="-79"/>
                <a:cs typeface="Gill Sans" panose="020B0502020104020203" pitchFamily="34" charset="-79"/>
              </a:rPr>
              <a:t>Work on these every day (don’t wait).</a:t>
            </a:r>
          </a:p>
          <a:p>
            <a:r>
              <a:rPr lang="en-US" b="1" dirty="0">
                <a:latin typeface="Gill Sans" panose="020B0502020104020203" pitchFamily="34" charset="-79"/>
                <a:cs typeface="Gill Sans" panose="020B0502020104020203" pitchFamily="34" charset="-79"/>
              </a:rPr>
              <a:t>ASK your teacher to work with you.</a:t>
            </a:r>
          </a:p>
          <a:p>
            <a:r>
              <a:rPr lang="en-US" b="1" dirty="0">
                <a:latin typeface="Gill Sans" panose="020B0502020104020203" pitchFamily="34" charset="-79"/>
                <a:cs typeface="Gill Sans" panose="020B0502020104020203" pitchFamily="34" charset="-79"/>
              </a:rPr>
              <a:t>Any bowing pattern or articulation is okay.</a:t>
            </a:r>
          </a:p>
          <a:p>
            <a:r>
              <a:rPr lang="en-US" b="1" dirty="0">
                <a:latin typeface="Gill Sans" panose="020B0502020104020203" pitchFamily="34" charset="-79"/>
                <a:cs typeface="Gill Sans" panose="020B0502020104020203" pitchFamily="34" charset="-79"/>
              </a:rPr>
              <a:t>Practice consistent fingering.</a:t>
            </a:r>
          </a:p>
          <a:p>
            <a:r>
              <a:rPr lang="en-US" b="1" dirty="0">
                <a:latin typeface="Gill Sans" panose="020B0502020104020203" pitchFamily="34" charset="-79"/>
                <a:cs typeface="Gill Sans" panose="020B0502020104020203" pitchFamily="34" charset="-79"/>
              </a:rPr>
              <a:t>We are listening for more than the right notes:</a:t>
            </a:r>
          </a:p>
          <a:p>
            <a:pPr lvl="1"/>
            <a:r>
              <a:rPr lang="en-US" b="1" dirty="0">
                <a:latin typeface="Gill Sans" panose="020B0502020104020203" pitchFamily="34" charset="-79"/>
                <a:cs typeface="Gill Sans" panose="020B0502020104020203" pitchFamily="34" charset="-79"/>
              </a:rPr>
              <a:t>consistent and beautiful tone, bow placement, bow changes, vibrato, intonation</a:t>
            </a:r>
          </a:p>
        </p:txBody>
      </p:sp>
    </p:spTree>
    <p:extLst>
      <p:ext uri="{BB962C8B-B14F-4D97-AF65-F5344CB8AC3E}">
        <p14:creationId xmlns:p14="http://schemas.microsoft.com/office/powerpoint/2010/main" val="358355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5D16-4D25-8A46-8B49-3916101A9F4A}"/>
              </a:ext>
            </a:extLst>
          </p:cNvPr>
          <p:cNvSpPr>
            <a:spLocks noGrp="1"/>
          </p:cNvSpPr>
          <p:nvPr>
            <p:ph type="title"/>
          </p:nvPr>
        </p:nvSpPr>
        <p:spPr/>
        <p:txBody>
          <a:bodyPr/>
          <a:lstStyle/>
          <a:p>
            <a:r>
              <a:rPr lang="en-US" dirty="0"/>
              <a:t>4. SIGHTREADING</a:t>
            </a:r>
          </a:p>
        </p:txBody>
      </p:sp>
      <p:sp>
        <p:nvSpPr>
          <p:cNvPr id="3" name="Content Placeholder 2">
            <a:extLst>
              <a:ext uri="{FF2B5EF4-FFF2-40B4-BE49-F238E27FC236}">
                <a16:creationId xmlns:a16="http://schemas.microsoft.com/office/drawing/2014/main" id="{6BE8E655-8E0E-7D44-AD29-F7FAAAC91067}"/>
              </a:ext>
            </a:extLst>
          </p:cNvPr>
          <p:cNvSpPr>
            <a:spLocks noGrp="1"/>
          </p:cNvSpPr>
          <p:nvPr>
            <p:ph sz="quarter" idx="13"/>
          </p:nvPr>
        </p:nvSpPr>
        <p:spPr>
          <a:xfrm>
            <a:off x="687976" y="1406171"/>
            <a:ext cx="10394707" cy="3311189"/>
          </a:xfrm>
        </p:spPr>
        <p:txBody>
          <a:bodyPr/>
          <a:lstStyle/>
          <a:p>
            <a:r>
              <a:rPr lang="en-US" b="1" dirty="0">
                <a:latin typeface="Gill Sans" panose="020B0502020104020203" pitchFamily="34" charset="-79"/>
                <a:cs typeface="Gill Sans" panose="020B0502020104020203" pitchFamily="34" charset="-79"/>
              </a:rPr>
              <a:t>The only music you don’t’ know ahead of time (but you can still prepare)</a:t>
            </a:r>
          </a:p>
          <a:p>
            <a:r>
              <a:rPr lang="en-US" b="1" dirty="0">
                <a:latin typeface="Gill Sans" panose="020B0502020104020203" pitchFamily="34" charset="-79"/>
                <a:cs typeface="Gill Sans" panose="020B0502020104020203" pitchFamily="34" charset="-79"/>
              </a:rPr>
              <a:t>The audition: 1 or 2 examples</a:t>
            </a:r>
          </a:p>
          <a:p>
            <a:r>
              <a:rPr lang="en-US" b="1" dirty="0" err="1">
                <a:latin typeface="Gill Sans" panose="020B0502020104020203" pitchFamily="34" charset="-79"/>
                <a:cs typeface="Gill Sans" panose="020B0502020104020203" pitchFamily="34" charset="-79"/>
              </a:rPr>
              <a:t>Sightreadingfactory.com</a:t>
            </a:r>
            <a:endParaRPr lang="en-US" b="1" dirty="0">
              <a:latin typeface="Gill Sans" panose="020B0502020104020203" pitchFamily="34" charset="-79"/>
              <a:cs typeface="Gill Sans" panose="020B0502020104020203" pitchFamily="34" charset="-79"/>
            </a:endParaRPr>
          </a:p>
          <a:p>
            <a:r>
              <a:rPr lang="en-US" b="1" dirty="0">
                <a:latin typeface="Gill Sans" panose="020B0502020104020203" pitchFamily="34" charset="-79"/>
                <a:cs typeface="Gill Sans" panose="020B0502020104020203" pitchFamily="34" charset="-79"/>
              </a:rPr>
              <a:t>Practice this regularly (you can get better at it!)</a:t>
            </a:r>
          </a:p>
          <a:p>
            <a:r>
              <a:rPr lang="en-US" b="1" dirty="0">
                <a:latin typeface="Gill Sans" panose="020B0502020104020203" pitchFamily="34" charset="-79"/>
                <a:cs typeface="Gill Sans" panose="020B0502020104020203" pitchFamily="34" charset="-79"/>
              </a:rPr>
              <a:t>Ask your teacher for </a:t>
            </a:r>
            <a:r>
              <a:rPr lang="en-US" b="1" dirty="0" err="1">
                <a:latin typeface="Gill Sans" panose="020B0502020104020203" pitchFamily="34" charset="-79"/>
                <a:cs typeface="Gill Sans" panose="020B0502020104020203" pitchFamily="34" charset="-79"/>
              </a:rPr>
              <a:t>sightreading</a:t>
            </a:r>
            <a:r>
              <a:rPr lang="en-US" b="1" dirty="0">
                <a:latin typeface="Gill Sans" panose="020B0502020104020203" pitchFamily="34" charset="-79"/>
                <a:cs typeface="Gill Sans" panose="020B0502020104020203" pitchFamily="34" charset="-79"/>
              </a:rPr>
              <a:t> practice.</a:t>
            </a:r>
          </a:p>
        </p:txBody>
      </p:sp>
    </p:spTree>
    <p:extLst>
      <p:ext uri="{BB962C8B-B14F-4D97-AF65-F5344CB8AC3E}">
        <p14:creationId xmlns:p14="http://schemas.microsoft.com/office/powerpoint/2010/main" val="10808157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1486</TotalTime>
  <Words>1203</Words>
  <Application>Microsoft Macintosh PowerPoint</Application>
  <PresentationFormat>Widescreen</PresentationFormat>
  <Paragraphs>141</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Aharoni</vt:lpstr>
      <vt:lpstr>Arial</vt:lpstr>
      <vt:lpstr>Calibri</vt:lpstr>
      <vt:lpstr>Gill Sans</vt:lpstr>
      <vt:lpstr>Impact</vt:lpstr>
      <vt:lpstr>Main Event</vt:lpstr>
      <vt:lpstr>EYSO Audition workshop 2019</vt:lpstr>
      <vt:lpstr>Your audition will include:</vt:lpstr>
      <vt:lpstr>be prepared.</vt:lpstr>
      <vt:lpstr>What are the judges listening for?</vt:lpstr>
      <vt:lpstr>1. solo</vt:lpstr>
      <vt:lpstr>to consider</vt:lpstr>
      <vt:lpstr>2. Excerpts</vt:lpstr>
      <vt:lpstr>3. SCALES</vt:lpstr>
      <vt:lpstr>4. SIGHTREADING</vt:lpstr>
      <vt:lpstr>Sightreading strategies</vt:lpstr>
      <vt:lpstr>What you can control</vt:lpstr>
      <vt:lpstr>HOW TO PREpare       1</vt:lpstr>
      <vt:lpstr>HOW TO PREPARE       2</vt:lpstr>
      <vt:lpstr>HOW TO PREPARE      3</vt:lpstr>
      <vt:lpstr>HOW TO PREPARE       4</vt:lpstr>
      <vt:lpstr>The day of your audition</vt:lpstr>
      <vt:lpstr>In the audition</vt:lpstr>
      <vt:lpstr>We want you to succeed!</vt:lpstr>
      <vt:lpstr>Audition mindset</vt:lpstr>
      <vt:lpstr>After the audition</vt:lpstr>
      <vt:lpstr>Placement decisions</vt:lpstr>
      <vt:lpstr>Audition results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EYSO Audition workshop 2019</dc:title>
  <dc:creator>Randal Swiggum</dc:creator>
  <cp:lastModifiedBy>Kari Christensen</cp:lastModifiedBy>
  <cp:revision>22</cp:revision>
  <dcterms:created xsi:type="dcterms:W3CDTF">2019-02-24T01:52:48Z</dcterms:created>
  <dcterms:modified xsi:type="dcterms:W3CDTF">2019-04-04T16:38:29Z</dcterms:modified>
</cp:coreProperties>
</file>